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62" r:id="rId2"/>
    <p:sldId id="508" r:id="rId3"/>
    <p:sldId id="509" r:id="rId4"/>
    <p:sldId id="968" r:id="rId5"/>
    <p:sldId id="701" r:id="rId6"/>
    <p:sldId id="702" r:id="rId7"/>
    <p:sldId id="703" r:id="rId8"/>
    <p:sldId id="767" r:id="rId9"/>
    <p:sldId id="920" r:id="rId10"/>
    <p:sldId id="969" r:id="rId11"/>
    <p:sldId id="940" r:id="rId12"/>
    <p:sldId id="941" r:id="rId13"/>
    <p:sldId id="944" r:id="rId14"/>
    <p:sldId id="947" r:id="rId15"/>
    <p:sldId id="949" r:id="rId16"/>
    <p:sldId id="942" r:id="rId17"/>
    <p:sldId id="921" r:id="rId18"/>
    <p:sldId id="922" r:id="rId19"/>
    <p:sldId id="923" r:id="rId20"/>
    <p:sldId id="994" r:id="rId21"/>
    <p:sldId id="992" r:id="rId22"/>
    <p:sldId id="993" r:id="rId23"/>
    <p:sldId id="1004" r:id="rId24"/>
    <p:sldId id="997" r:id="rId25"/>
    <p:sldId id="998" r:id="rId26"/>
    <p:sldId id="999" r:id="rId27"/>
    <p:sldId id="1002" r:id="rId28"/>
    <p:sldId id="1000" r:id="rId29"/>
    <p:sldId id="1001" r:id="rId30"/>
    <p:sldId id="990" r:id="rId31"/>
    <p:sldId id="970" r:id="rId32"/>
    <p:sldId id="924" r:id="rId33"/>
    <p:sldId id="963" r:id="rId34"/>
    <p:sldId id="981" r:id="rId35"/>
    <p:sldId id="982" r:id="rId36"/>
    <p:sldId id="983" r:id="rId37"/>
    <p:sldId id="984" r:id="rId38"/>
    <p:sldId id="985" r:id="rId39"/>
    <p:sldId id="986" r:id="rId40"/>
    <p:sldId id="987" r:id="rId41"/>
    <p:sldId id="988" r:id="rId42"/>
    <p:sldId id="989" r:id="rId43"/>
    <p:sldId id="991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00"/>
    <a:srgbClr val="00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100" d="100"/>
          <a:sy n="100" d="100"/>
        </p:scale>
        <p:origin x="18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5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ts val="3400"/>
            </a:lnSpc>
            <a:spcAft>
              <a:spcPts val="0"/>
            </a:spcAft>
          </a:pPr>
          <a:r>
            <a:rPr 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</a:t>
          </a:r>
          <a:r>
            <a:rPr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– </a:t>
          </a:r>
          <a:r>
            <a:rPr 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適性揚才、終身學習」</a:t>
          </a:r>
          <a:endParaRPr lang="en-US" alt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lnSpc>
              <a:spcPts val="3400"/>
            </a:lnSpc>
            <a:spcAft>
              <a:spcPts val="0"/>
            </a:spcAft>
          </a:pPr>
          <a:r>
            <a:rPr 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r>
            <a: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P.1)</a:t>
          </a:r>
          <a:endParaRPr lang="zh-TW" altLang="en-US" sz="24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solidFill>
          <a:schemeClr val="accent6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3074" custScaleY="1217958" custLinFactY="-37092" custLinFactNeighborX="6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7179" custScaleY="496691" custLinFactNeighborX="-15500" custLinFactNeighborY="5188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26339" custScaleY="509738" custLinFactY="31859" custLinFactNeighborX="-16724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528393" custLinFactY="-200000" custLinFactNeighborX="15556" custLinFactNeighborY="-2782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F6F34A1B-36CF-43C5-92C3-148EB9636737}" type="presOf" srcId="{6A4AA8E9-73F6-42EC-9E56-B62F2A0A4935}" destId="{3A9CEEBA-4B9D-4A5D-9F52-EED3C35E63C7}" srcOrd="0" destOrd="0" presId="urn:microsoft.com/office/officeart/2005/8/layout/hierarchy4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B693BC16-27A9-465F-9277-7DC5AD72797C}" type="presOf" srcId="{25B2FEA7-0A9E-4A59-9422-9552F3E5A09D}" destId="{CF90D5DA-8C17-44FB-AF78-FCBF43B1E0EB}" srcOrd="0" destOrd="0" presId="urn:microsoft.com/office/officeart/2005/8/layout/hierarchy4"/>
    <dgm:cxn modelId="{049E2BA1-AB60-4C9E-BA71-B17D2AEB6E92}" type="presOf" srcId="{A2ABD330-7A5C-4352-AD0A-611067BBC3E4}" destId="{14327142-CA6F-47F8-A0AF-3A1C6094EB0E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BF1C92C8-8117-411E-A3D2-EAFACE18311F}" type="presOf" srcId="{5F79AD74-B41F-440C-A7BC-50E206430FAA}" destId="{B07CEB32-E64A-455C-9879-D89AAD088263}" srcOrd="0" destOrd="0" presId="urn:microsoft.com/office/officeart/2005/8/layout/hierarchy4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87B71833-F854-4382-87F7-29EDFC1A918A}" type="presOf" srcId="{5FDB27F6-DBEF-4102-B2CD-27988E7FF3AB}" destId="{14611A2B-767B-4E4B-B9C1-A9DF36CD909B}" srcOrd="0" destOrd="0" presId="urn:microsoft.com/office/officeart/2005/8/layout/hierarchy4"/>
    <dgm:cxn modelId="{927D481E-25A8-4EDC-A86A-59D3CD662C8B}" type="presParOf" srcId="{3A9CEEBA-4B9D-4A5D-9F52-EED3C35E63C7}" destId="{FAED976B-1818-482F-8ABF-4EA433423C3F}" srcOrd="0" destOrd="0" presId="urn:microsoft.com/office/officeart/2005/8/layout/hierarchy4"/>
    <dgm:cxn modelId="{B6E73206-4EF5-4000-85E5-EF38E5D01FFC}" type="presParOf" srcId="{FAED976B-1818-482F-8ABF-4EA433423C3F}" destId="{14327142-CA6F-47F8-A0AF-3A1C6094EB0E}" srcOrd="0" destOrd="0" presId="urn:microsoft.com/office/officeart/2005/8/layout/hierarchy4"/>
    <dgm:cxn modelId="{D07DBA60-5CB0-441A-9FDF-6D5A2A215D5F}" type="presParOf" srcId="{FAED976B-1818-482F-8ABF-4EA433423C3F}" destId="{09262C3D-7ABC-4EA8-800D-425DED7BFF74}" srcOrd="1" destOrd="0" presId="urn:microsoft.com/office/officeart/2005/8/layout/hierarchy4"/>
    <dgm:cxn modelId="{0BBD7C0C-F6CA-439C-AB1A-D0F3E4C2B4D9}" type="presParOf" srcId="{FAED976B-1818-482F-8ABF-4EA433423C3F}" destId="{8CD33B24-1370-4935-BF79-95DA8B2D2EE1}" srcOrd="2" destOrd="0" presId="urn:microsoft.com/office/officeart/2005/8/layout/hierarchy4"/>
    <dgm:cxn modelId="{A253F507-79BC-43CA-ADE0-E4C7248466C9}" type="presParOf" srcId="{8CD33B24-1370-4935-BF79-95DA8B2D2EE1}" destId="{ACFF57A6-3B58-43FF-9A20-23F3165618EE}" srcOrd="0" destOrd="0" presId="urn:microsoft.com/office/officeart/2005/8/layout/hierarchy4"/>
    <dgm:cxn modelId="{F550E2E5-8A8E-46FC-A852-9819E2746C47}" type="presParOf" srcId="{ACFF57A6-3B58-43FF-9A20-23F3165618EE}" destId="{B07CEB32-E64A-455C-9879-D89AAD088263}" srcOrd="0" destOrd="0" presId="urn:microsoft.com/office/officeart/2005/8/layout/hierarchy4"/>
    <dgm:cxn modelId="{C8AA8E9F-4414-4027-B39E-D93EEB30E873}" type="presParOf" srcId="{ACFF57A6-3B58-43FF-9A20-23F3165618EE}" destId="{53C68292-17B5-4427-8FC3-A70EF64289C2}" srcOrd="1" destOrd="0" presId="urn:microsoft.com/office/officeart/2005/8/layout/hierarchy4"/>
    <dgm:cxn modelId="{DE371AF5-FD0C-437B-B9C0-79344F8A4591}" type="presParOf" srcId="{8CD33B24-1370-4935-BF79-95DA8B2D2EE1}" destId="{FD5A08D2-AABF-46BA-AD1F-779F24E39E63}" srcOrd="1" destOrd="0" presId="urn:microsoft.com/office/officeart/2005/8/layout/hierarchy4"/>
    <dgm:cxn modelId="{0CC8C3B4-3CE7-4936-A67C-FDC0AF90B94B}" type="presParOf" srcId="{8CD33B24-1370-4935-BF79-95DA8B2D2EE1}" destId="{78CDB0CD-9E21-4C0E-A642-979EF0A57785}" srcOrd="2" destOrd="0" presId="urn:microsoft.com/office/officeart/2005/8/layout/hierarchy4"/>
    <dgm:cxn modelId="{397C3AC2-F448-4988-9146-B23F3A7CF07A}" type="presParOf" srcId="{78CDB0CD-9E21-4C0E-A642-979EF0A57785}" destId="{CF90D5DA-8C17-44FB-AF78-FCBF43B1E0EB}" srcOrd="0" destOrd="0" presId="urn:microsoft.com/office/officeart/2005/8/layout/hierarchy4"/>
    <dgm:cxn modelId="{51CB2C8F-ADEB-4FED-B475-2DE832C5EBCC}" type="presParOf" srcId="{78CDB0CD-9E21-4C0E-A642-979EF0A57785}" destId="{3F4AD737-5C29-4C48-B368-75910140274D}" srcOrd="1" destOrd="0" presId="urn:microsoft.com/office/officeart/2005/8/layout/hierarchy4"/>
    <dgm:cxn modelId="{8C3F069F-9340-44AD-9375-54DB504A13EE}" type="presParOf" srcId="{78CDB0CD-9E21-4C0E-A642-979EF0A57785}" destId="{E1118B29-ABDB-4341-9B3C-3A80EBB33EBB}" srcOrd="2" destOrd="0" presId="urn:microsoft.com/office/officeart/2005/8/layout/hierarchy4"/>
    <dgm:cxn modelId="{C5F82E2F-E695-456D-BD9A-FF532952674B}" type="presParOf" srcId="{E1118B29-ABDB-4341-9B3C-3A80EBB33EBB}" destId="{46C496AA-C525-4F01-A03F-03F4A60D9FD7}" srcOrd="0" destOrd="0" presId="urn:microsoft.com/office/officeart/2005/8/layout/hierarchy4"/>
    <dgm:cxn modelId="{CE17B4EE-3C2B-46D4-BC0C-8BCEB57B1974}" type="presParOf" srcId="{46C496AA-C525-4F01-A03F-03F4A60D9FD7}" destId="{14611A2B-767B-4E4B-B9C1-A9DF36CD909B}" srcOrd="0" destOrd="0" presId="urn:microsoft.com/office/officeart/2005/8/layout/hierarchy4"/>
    <dgm:cxn modelId="{F97E6C63-8331-4811-9B86-9720A0DC2C39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298064" y="0"/>
          <a:ext cx="7766812" cy="304475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</a:t>
          </a:r>
          <a:r>
            <a:rPr lang="zh-TW" altLang="en-US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– </a:t>
          </a:r>
          <a:r>
            <a:rPr 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適性揚才、終身學習」</a:t>
          </a:r>
          <a:endParaRPr lang="en-US" alt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1244600">
            <a:lnSpc>
              <a:spcPts val="3400"/>
            </a:lnSpc>
            <a:spcBef>
              <a:spcPct val="0"/>
            </a:spcBef>
            <a:spcAft>
              <a:spcPts val="0"/>
            </a:spcAft>
          </a:pPr>
          <a:r>
            <a:rPr 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r>
            <a:rPr lang="zh-TW" altLang="en-US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P.1)</a:t>
          </a:r>
          <a:endParaRPr lang="zh-TW" altLang="en-US" sz="24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7242" y="89178"/>
        <a:ext cx="7588456" cy="2866400"/>
      </dsp:txXfrm>
    </dsp:sp>
    <dsp:sp modelId="{B07CEB32-E64A-455C-9879-D89AAD088263}">
      <dsp:nvSpPr>
        <dsp:cNvPr id="0" name=""/>
        <dsp:cNvSpPr/>
      </dsp:nvSpPr>
      <dsp:spPr>
        <a:xfrm>
          <a:off x="288060" y="3198803"/>
          <a:ext cx="2263597" cy="12416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4427" y="3235170"/>
        <a:ext cx="2190863" cy="1168937"/>
      </dsp:txXfrm>
    </dsp:sp>
    <dsp:sp modelId="{CF90D5DA-8C17-44FB-AF78-FCBF43B1E0EB}">
      <dsp:nvSpPr>
        <dsp:cNvPr id="0" name=""/>
        <dsp:cNvSpPr/>
      </dsp:nvSpPr>
      <dsp:spPr>
        <a:xfrm>
          <a:off x="3168384" y="3169288"/>
          <a:ext cx="2193638" cy="1274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05707" y="3206611"/>
        <a:ext cx="2118992" cy="1199641"/>
      </dsp:txXfrm>
    </dsp:sp>
    <dsp:sp modelId="{14611A2B-767B-4E4B-B9C1-A9DF36CD909B}">
      <dsp:nvSpPr>
        <dsp:cNvPr id="0" name=""/>
        <dsp:cNvSpPr/>
      </dsp:nvSpPr>
      <dsp:spPr>
        <a:xfrm>
          <a:off x="5832689" y="3168351"/>
          <a:ext cx="2231788" cy="1320922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71377" y="3207039"/>
        <a:ext cx="2154412" cy="124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BB14E-EF9F-4B15-9894-A46107BF7162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3F0F-01DD-46F0-AEE4-F068404875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591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48306-6F9F-4F6A-AA3C-4BA357730DAB}" type="datetimeFigureOut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0DE9-6B1B-456C-BB33-8A0546150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034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59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3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7AA14-7B33-4F92-8330-6839E963C77A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圓角矩形 8"/>
          <p:cNvSpPr/>
          <p:nvPr userDrawn="1"/>
        </p:nvSpPr>
        <p:spPr>
          <a:xfrm>
            <a:off x="323528" y="510992"/>
            <a:ext cx="8568952" cy="5832648"/>
          </a:xfrm>
          <a:prstGeom prst="roundRect">
            <a:avLst>
              <a:gd name="adj" fmla="val 102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6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D4B616-ED9C-4476-A531-27DDC72379ED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44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071E8-C1B5-47E5-8BC8-7E2971B848C0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5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071E8-C1B5-47E5-8BC8-7E2971B848C0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690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圓角矩形 10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7" name="圓角矩形 16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8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圓角矩形 10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7" name="圓角矩形 16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8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8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圓角矩形 10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2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3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7" name="圓角矩形 16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8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8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E620BCA0-5F53-431F-8926-61A138E09F9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7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3313-C390-470C-9DF1-313A38FD0E7A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4" name="標題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  <a:ea typeface="微軟正黑體" panose="020B0604030504040204" pitchFamily="34" charset="-12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0" lang="zh-TW" altLang="en-US"/>
              <a:t>按一下以編輯母片標題樣式</a:t>
            </a:r>
          </a:p>
        </p:txBody>
      </p:sp>
      <p:sp>
        <p:nvSpPr>
          <p:cNvPr id="25" name="內容版面配置區 2"/>
          <p:cNvSpPr>
            <a:spLocks noGrp="1"/>
          </p:cNvSpPr>
          <p:nvPr>
            <p:ph idx="14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>
                <a:solidFill>
                  <a:srgbClr val="E38F90"/>
                </a:solidFill>
              </a:rPr>
              <a:t>按一下以編輯母片標題樣式</a:t>
            </a:r>
            <a:endParaRPr kumimoji="0" lang="en-US" dirty="0">
              <a:solidFill>
                <a:srgbClr val="E38F90"/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 userDrawn="1"/>
        </p:nvSpPr>
        <p:spPr bwMode="auto"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900" kern="12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1EC8A52D-0E5A-4F19-995C-BE6DECDE7A7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圓角矩形 28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30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31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5" name="圓角矩形 34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36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D102404A-F5B8-4632-A1A8-E40A483EB2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8" name="標題 1"/>
          <p:cNvSpPr txBox="1">
            <a:spLocks/>
          </p:cNvSpPr>
          <p:nvPr userDrawn="1"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0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圓角矩形 14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1" name="圓角矩形 20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2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D102404A-F5B8-4632-A1A8-E40A483EB2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8" name="標題 1"/>
          <p:cNvSpPr txBox="1">
            <a:spLocks/>
          </p:cNvSpPr>
          <p:nvPr userDrawn="1"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0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圓角矩形 14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1" name="圓角矩形 20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2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18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D102404A-F5B8-4632-A1A8-E40A483EB2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8" name="標題 1"/>
          <p:cNvSpPr txBox="1">
            <a:spLocks/>
          </p:cNvSpPr>
          <p:nvPr userDrawn="1"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0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圓角矩形 14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1" name="圓角矩形 20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2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1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F47D9-5AC2-4BA0-8ACA-A85543AFD3EA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8990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D102404A-F5B8-4632-A1A8-E40A483EB2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8" name="標題 1"/>
          <p:cNvSpPr txBox="1">
            <a:spLocks/>
          </p:cNvSpPr>
          <p:nvPr userDrawn="1"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0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圓角矩形 14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1" name="圓角矩形 20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2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標題及物件">
    <p:bg>
      <p:bgPr>
        <a:gradFill rotWithShape="1">
          <a:gsLst>
            <a:gs pos="0">
              <a:srgbClr val="FFFFFF"/>
            </a:gs>
            <a:gs pos="44000">
              <a:srgbClr val="FFCCFF"/>
            </a:gs>
            <a:gs pos="91000">
              <a:srgbClr val="FFD966"/>
            </a:gs>
            <a:gs pos="100000">
              <a:srgbClr val="FFD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D102404A-F5B8-4632-A1A8-E40A483EB26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659563" y="6492875"/>
            <a:ext cx="133350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A62595A5-0BC6-44FA-B83D-37C6A8975613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2106300"/>
            <a:ext cx="1691680" cy="1867518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863600"/>
          </a:effectLst>
        </p:spPr>
      </p:pic>
      <p:sp>
        <p:nvSpPr>
          <p:cNvPr id="8" name="標題 1"/>
          <p:cNvSpPr txBox="1">
            <a:spLocks/>
          </p:cNvSpPr>
          <p:nvPr userDrawn="1"/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0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A52D-0E5A-4F19-995C-BE6DECDE7A7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圓角矩形 14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 userDrawn="1"/>
        </p:nvSpPr>
        <p:spPr>
          <a:xfrm>
            <a:off x="291303" y="2443544"/>
            <a:ext cx="8561396" cy="161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300">
                <a:solidFill>
                  <a:srgbClr val="30B1B3"/>
                </a:solidFill>
                <a:latin typeface="微軟正黑體"/>
                <a:ea typeface="微軟正黑體"/>
                <a:cs typeface="微軟正黑體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/>
              <a:t>按一下以編輯母片標題樣式</a:t>
            </a:r>
            <a:endParaRPr kumimoji="0" lang="zh-TW" altLang="en-US" dirty="0"/>
          </a:p>
        </p:txBody>
      </p:sp>
      <p:sp>
        <p:nvSpPr>
          <p:cNvPr id="17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-11170" y="44624"/>
            <a:ext cx="9144000" cy="685800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1" name="圓角矩形 20"/>
          <p:cNvSpPr/>
          <p:nvPr userDrawn="1"/>
        </p:nvSpPr>
        <p:spPr>
          <a:xfrm>
            <a:off x="179512" y="268733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22" name="日期版面配置區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4071E8-C1B5-47E5-8BC8-7E2971B848C0}" type="datetime1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2023/4/20</a:t>
            </a:fld>
            <a:endParaRPr kumimoji="0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投影片編號版面配置區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711A8F-4C95-4B06-A42D-65CC03A5B15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6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7BDFD9-742C-4F15-AD38-7A5CC73602DB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854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6387C6-AB7A-419C-AB91-519B9BABAD84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51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94A2BC-66A1-470B-B258-211DE671D3D6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8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FEBB23-518D-4F07-B5F2-25FE60EC7B24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618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93238-7C25-4C81-BFA9-4B5E52F7F4DC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356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3B0971-4CF3-4F69-8E63-FF7918FC81F9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854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79547-1C59-423F-81F1-8448F91EBA26}" type="datetime1">
              <a:rPr lang="zh-TW" altLang="en-US" smtClean="0"/>
              <a:t>2023/4/20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2711A8F-4C95-4B06-A42D-65CC03A5B1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189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t="18367" r="16679" b="143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3408"/>
            <a:ext cx="9144000" cy="6858000"/>
          </a:xfrm>
          <a:prstGeom prst="rect">
            <a:avLst/>
          </a:prstGeom>
          <a:solidFill>
            <a:srgbClr val="F6F0E1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0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  <p:sldLayoutId id="2147483668" r:id="rId14"/>
    <p:sldLayoutId id="2147483669" r:id="rId15"/>
    <p:sldLayoutId id="214748373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&#35696;&#38988;&#34701;&#20837;&#35498;&#26126;&#25163;&#20874;(&#23450;&#31295;&#29256;)-10910.pdf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490543" y="1822450"/>
            <a:ext cx="8000999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十二年國教新課綱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融入各科教學教案編寫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A8F-4C95-4B06-A42D-65CC03A5B15A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684213" y="3408363"/>
            <a:ext cx="7775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endParaRPr kumimoji="0" lang="en-US" altLang="zh-TW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kumimoji="0" lang="zh-TW" alt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陳信正</a:t>
            </a:r>
            <a:endParaRPr kumimoji="0" lang="en-US" altLang="zh-TW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kumimoji="0" lang="zh-TW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臺師大工教系兼任助理教授 </a:t>
            </a:r>
            <a:endParaRPr kumimoji="0" lang="en-US" altLang="zh-TW" sz="2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教育部十二年國教新課綱推動專案辦公室委員</a:t>
            </a:r>
            <a:endParaRPr kumimoji="0" lang="en-US" altLang="zh-TW" sz="2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kumimoji="0" lang="en-US" altLang="zh-TW" sz="4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kumimoji="0"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kumimoji="0"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35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48592" y="552232"/>
            <a:ext cx="745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TW" altLang="en-US" sz="36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議題融入</a:t>
            </a:r>
            <a:r>
              <a:rPr kumimoji="1" lang="en-US" altLang="zh-TW" sz="36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19 </a:t>
            </a:r>
            <a:r>
              <a:rPr kumimoji="1" lang="zh-TW" altLang="en-US" sz="36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項議題</a:t>
            </a:r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17422" y="1569415"/>
            <a:ext cx="8920954" cy="3530118"/>
            <a:chOff x="107950" y="1116013"/>
            <a:chExt cx="9032169" cy="4975841"/>
          </a:xfrm>
          <a:noFill/>
        </p:grpSpPr>
        <p:sp>
          <p:nvSpPr>
            <p:cNvPr id="9" name="圓角矩形 8">
              <a:extLst/>
            </p:cNvPr>
            <p:cNvSpPr/>
            <p:nvPr/>
          </p:nvSpPr>
          <p:spPr>
            <a:xfrm>
              <a:off x="638024" y="1116013"/>
              <a:ext cx="2032150" cy="728662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性別平等教育</a:t>
              </a:r>
            </a:p>
          </p:txBody>
        </p:sp>
        <p:sp>
          <p:nvSpPr>
            <p:cNvPr id="10" name="圓角矩形 9">
              <a:extLst/>
            </p:cNvPr>
            <p:cNvSpPr/>
            <p:nvPr/>
          </p:nvSpPr>
          <p:spPr>
            <a:xfrm>
              <a:off x="2959100" y="1149350"/>
              <a:ext cx="1809750" cy="728663"/>
            </a:xfrm>
            <a:prstGeom prst="roundRect">
              <a:avLst/>
            </a:prstGeom>
            <a:grpFill/>
            <a:ln w="158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人權教育</a:t>
              </a:r>
            </a:p>
          </p:txBody>
        </p:sp>
        <p:sp>
          <p:nvSpPr>
            <p:cNvPr id="11" name="流程圖: 替代處理程序 8">
              <a:extLst/>
            </p:cNvPr>
            <p:cNvSpPr/>
            <p:nvPr/>
          </p:nvSpPr>
          <p:spPr>
            <a:xfrm>
              <a:off x="5062538" y="1149350"/>
              <a:ext cx="1811337" cy="728663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環境教育</a:t>
              </a:r>
            </a:p>
          </p:txBody>
        </p:sp>
        <p:sp>
          <p:nvSpPr>
            <p:cNvPr id="12" name="圓角矩形 11">
              <a:extLst/>
            </p:cNvPr>
            <p:cNvSpPr/>
            <p:nvPr/>
          </p:nvSpPr>
          <p:spPr>
            <a:xfrm>
              <a:off x="7153275" y="1149350"/>
              <a:ext cx="1811338" cy="728663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海洋教育</a:t>
              </a:r>
            </a:p>
          </p:txBody>
        </p:sp>
        <p:sp>
          <p:nvSpPr>
            <p:cNvPr id="13" name="圓角矩形 12">
              <a:extLst/>
            </p:cNvPr>
            <p:cNvSpPr/>
            <p:nvPr/>
          </p:nvSpPr>
          <p:spPr>
            <a:xfrm>
              <a:off x="782636" y="3225133"/>
              <a:ext cx="1811338" cy="728663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品德教育</a:t>
              </a:r>
            </a:p>
          </p:txBody>
        </p:sp>
        <p:sp>
          <p:nvSpPr>
            <p:cNvPr id="14" name="圓角矩形 13">
              <a:extLst/>
            </p:cNvPr>
            <p:cNvSpPr/>
            <p:nvPr/>
          </p:nvSpPr>
          <p:spPr>
            <a:xfrm>
              <a:off x="3048813" y="3220997"/>
              <a:ext cx="1811338" cy="728662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生命教育</a:t>
              </a:r>
            </a:p>
          </p:txBody>
        </p:sp>
        <p:sp>
          <p:nvSpPr>
            <p:cNvPr id="15" name="圓角矩形 14">
              <a:extLst/>
            </p:cNvPr>
            <p:cNvSpPr/>
            <p:nvPr/>
          </p:nvSpPr>
          <p:spPr>
            <a:xfrm>
              <a:off x="5202327" y="3227035"/>
              <a:ext cx="1809750" cy="728662"/>
            </a:xfrm>
            <a:prstGeom prst="roundRect">
              <a:avLst/>
            </a:prstGeom>
            <a:grpFill/>
            <a:ln w="15875" cap="flat" cmpd="sng" algn="ctr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法治教育</a:t>
              </a:r>
            </a:p>
          </p:txBody>
        </p:sp>
        <p:sp>
          <p:nvSpPr>
            <p:cNvPr id="16" name="圓角矩形 15">
              <a:extLst/>
            </p:cNvPr>
            <p:cNvSpPr/>
            <p:nvPr/>
          </p:nvSpPr>
          <p:spPr>
            <a:xfrm>
              <a:off x="107950" y="2151858"/>
              <a:ext cx="1809750" cy="72866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科技教育</a:t>
              </a:r>
            </a:p>
          </p:txBody>
        </p:sp>
        <p:sp>
          <p:nvSpPr>
            <p:cNvPr id="17" name="圓角矩形 16">
              <a:extLst/>
            </p:cNvPr>
            <p:cNvSpPr/>
            <p:nvPr/>
          </p:nvSpPr>
          <p:spPr>
            <a:xfrm>
              <a:off x="7328782" y="3220997"/>
              <a:ext cx="1811337" cy="728663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資訊教育</a:t>
              </a:r>
            </a:p>
          </p:txBody>
        </p:sp>
        <p:sp>
          <p:nvSpPr>
            <p:cNvPr id="18" name="圓角矩形 17">
              <a:extLst/>
            </p:cNvPr>
            <p:cNvSpPr/>
            <p:nvPr/>
          </p:nvSpPr>
          <p:spPr>
            <a:xfrm>
              <a:off x="2239169" y="2155785"/>
              <a:ext cx="1811337" cy="73025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能源教育</a:t>
              </a:r>
            </a:p>
          </p:txBody>
        </p:sp>
        <p:sp>
          <p:nvSpPr>
            <p:cNvPr id="19" name="圓角矩形 18">
              <a:extLst/>
            </p:cNvPr>
            <p:cNvSpPr/>
            <p:nvPr/>
          </p:nvSpPr>
          <p:spPr>
            <a:xfrm>
              <a:off x="107950" y="4260978"/>
              <a:ext cx="1811338" cy="730250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安全教育</a:t>
              </a:r>
            </a:p>
          </p:txBody>
        </p:sp>
        <p:sp>
          <p:nvSpPr>
            <p:cNvPr id="20" name="圓角矩形 19">
              <a:extLst/>
            </p:cNvPr>
            <p:cNvSpPr/>
            <p:nvPr/>
          </p:nvSpPr>
          <p:spPr>
            <a:xfrm>
              <a:off x="4343399" y="2162292"/>
              <a:ext cx="1809750" cy="73025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家庭教育</a:t>
              </a:r>
            </a:p>
          </p:txBody>
        </p:sp>
        <p:sp>
          <p:nvSpPr>
            <p:cNvPr id="21" name="圓角矩形 20">
              <a:extLst/>
            </p:cNvPr>
            <p:cNvSpPr/>
            <p:nvPr/>
          </p:nvSpPr>
          <p:spPr>
            <a:xfrm>
              <a:off x="4268788" y="4262566"/>
              <a:ext cx="1973624" cy="728662"/>
            </a:xfrm>
            <a:prstGeom prst="roundRect">
              <a:avLst/>
            </a:prstGeom>
            <a:grpFill/>
            <a:ln w="15875" cap="flat" cmpd="sng" algn="ctr">
              <a:solidFill>
                <a:srgbClr val="33CC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生涯規劃教育</a:t>
              </a:r>
            </a:p>
          </p:txBody>
        </p:sp>
        <p:sp>
          <p:nvSpPr>
            <p:cNvPr id="22" name="圓角矩形 21">
              <a:extLst/>
            </p:cNvPr>
            <p:cNvSpPr/>
            <p:nvPr/>
          </p:nvSpPr>
          <p:spPr>
            <a:xfrm>
              <a:off x="6549631" y="4260977"/>
              <a:ext cx="2028426" cy="730250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多元文化教育</a:t>
              </a:r>
            </a:p>
          </p:txBody>
        </p:sp>
        <p:sp>
          <p:nvSpPr>
            <p:cNvPr id="23" name="圓角矩形 22">
              <a:extLst/>
            </p:cNvPr>
            <p:cNvSpPr/>
            <p:nvPr/>
          </p:nvSpPr>
          <p:spPr>
            <a:xfrm>
              <a:off x="844708" y="5361603"/>
              <a:ext cx="2098676" cy="73025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閱讀素養教育</a:t>
              </a:r>
            </a:p>
          </p:txBody>
        </p:sp>
        <p:sp>
          <p:nvSpPr>
            <p:cNvPr id="24" name="圓角矩形 23">
              <a:extLst/>
            </p:cNvPr>
            <p:cNvSpPr/>
            <p:nvPr/>
          </p:nvSpPr>
          <p:spPr>
            <a:xfrm>
              <a:off x="3363912" y="5361603"/>
              <a:ext cx="1809750" cy="73025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戶外教育</a:t>
              </a:r>
            </a:p>
          </p:txBody>
        </p:sp>
        <p:sp>
          <p:nvSpPr>
            <p:cNvPr id="25" name="圓角矩形 24">
              <a:extLst/>
            </p:cNvPr>
            <p:cNvSpPr/>
            <p:nvPr/>
          </p:nvSpPr>
          <p:spPr>
            <a:xfrm>
              <a:off x="5519032" y="5361604"/>
              <a:ext cx="1809750" cy="73025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國際教育</a:t>
              </a:r>
            </a:p>
          </p:txBody>
        </p:sp>
        <p:sp>
          <p:nvSpPr>
            <p:cNvPr id="26" name="圓角矩形 25">
              <a:extLst/>
            </p:cNvPr>
            <p:cNvSpPr/>
            <p:nvPr/>
          </p:nvSpPr>
          <p:spPr>
            <a:xfrm>
              <a:off x="6446043" y="2150271"/>
              <a:ext cx="2132013" cy="73025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原住民族教育</a:t>
              </a:r>
            </a:p>
          </p:txBody>
        </p:sp>
        <p:sp>
          <p:nvSpPr>
            <p:cNvPr id="27" name="圓角矩形 26">
              <a:extLst/>
            </p:cNvPr>
            <p:cNvSpPr/>
            <p:nvPr/>
          </p:nvSpPr>
          <p:spPr>
            <a:xfrm>
              <a:off x="2165350" y="4278115"/>
              <a:ext cx="1811338" cy="73025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防災教育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4661718" y="5933792"/>
            <a:ext cx="435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取自 </a:t>
            </a:r>
            <a:r>
              <a:rPr lang="zh-TW" altLang="en-US" u="sng" dirty="0"/>
              <a:t>議題融入説明手冊 </a:t>
            </a:r>
            <a:r>
              <a:rPr lang="en-US" altLang="zh-TW" dirty="0"/>
              <a:t>(</a:t>
            </a:r>
            <a:r>
              <a:rPr lang="zh-TW" altLang="en-US" dirty="0"/>
              <a:t>國家教育研究院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9" name="圓角矩形 28"/>
          <p:cNvSpPr/>
          <p:nvPr/>
        </p:nvSpPr>
        <p:spPr>
          <a:xfrm>
            <a:off x="-81140" y="2197715"/>
            <a:ext cx="2080786" cy="791160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1989214" y="2175157"/>
            <a:ext cx="2080786" cy="791160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1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80192"/>
            <a:ext cx="5671505" cy="5097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987824" y="57230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議題的特性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7285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57230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議題與核心素養及各領域 </a:t>
            </a:r>
            <a:r>
              <a:rPr lang="en-US" altLang="zh-TW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科目之關係</a:t>
            </a:r>
            <a:endParaRPr lang="zh-TW" altLang="en-US" sz="4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556792"/>
            <a:ext cx="6948264" cy="46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1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60648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議題的三類課程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議題融入式課程：</a:t>
            </a:r>
            <a:endParaRPr lang="zh-TW" altLang="en-US" sz="2800" dirty="0"/>
          </a:p>
          <a:p>
            <a:r>
              <a:rPr lang="zh-TW" altLang="en-US" sz="2800" dirty="0"/>
              <a:t>        </a:t>
            </a:r>
            <a:r>
              <a:rPr lang="zh-TW" altLang="en-US" sz="2800" b="1" dirty="0">
                <a:solidFill>
                  <a:srgbClr val="0000CC"/>
                </a:solidFill>
              </a:rPr>
              <a:t>有課程內容為主體，就其教學的領域</a:t>
            </a:r>
            <a:r>
              <a:rPr lang="en-US" altLang="zh-TW" sz="2800" b="1" dirty="0">
                <a:solidFill>
                  <a:srgbClr val="0000CC"/>
                </a:solidFill>
              </a:rPr>
              <a:t>/</a:t>
            </a:r>
            <a:r>
              <a:rPr lang="zh-TW" altLang="en-US" sz="2800" b="1" dirty="0">
                <a:solidFill>
                  <a:srgbClr val="0000CC"/>
                </a:solidFill>
              </a:rPr>
              <a:t>科目內容與議題，適時進行教學的連結或延伸，設計與實施相對容易。</a:t>
            </a: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例如：課程中融入原住民族教育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04" y="3688555"/>
            <a:ext cx="6660232" cy="31842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92" y="3034418"/>
            <a:ext cx="6670544" cy="641283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421904" y="3140968"/>
            <a:ext cx="1349896" cy="2751801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156176" y="3358450"/>
            <a:ext cx="1925960" cy="2302797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6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86130"/>
            <a:ext cx="7732408" cy="23850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9592" y="260648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議題的三類課程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議題主題式課程：</a:t>
            </a:r>
            <a:endParaRPr lang="zh-TW" altLang="en-US" sz="2800" dirty="0"/>
          </a:p>
          <a:p>
            <a:r>
              <a:rPr lang="zh-TW" altLang="en-US" sz="2800" dirty="0"/>
              <a:t>        </a:t>
            </a:r>
            <a:r>
              <a:rPr lang="zh-TW" altLang="en-US" sz="2800" b="1" dirty="0">
                <a:solidFill>
                  <a:srgbClr val="0000CC"/>
                </a:solidFill>
              </a:rPr>
              <a:t>主軸是議題學習，而非原域</a:t>
            </a:r>
            <a:r>
              <a:rPr lang="en-US" altLang="zh-TW" sz="2800" b="1" dirty="0">
                <a:solidFill>
                  <a:srgbClr val="0000CC"/>
                </a:solidFill>
              </a:rPr>
              <a:t>/</a:t>
            </a:r>
            <a:r>
              <a:rPr lang="zh-TW" altLang="en-US" sz="2800" b="1" dirty="0">
                <a:solidFill>
                  <a:srgbClr val="0000CC"/>
                </a:solidFill>
              </a:rPr>
              <a:t>科目課程內容，故需另行設計與自編教材，可運用於彈性學習時間 ，以數週微課程方式進行。</a:t>
            </a:r>
            <a:endParaRPr lang="en-US" altLang="zh-TW" sz="2800" b="1" dirty="0">
              <a:solidFill>
                <a:srgbClr val="0000CC"/>
              </a:solidFill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例如：彈性學習時間開設「交友面面觀」家庭教育議題的的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週課程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07698"/>
            <a:ext cx="7747216" cy="2389654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6372200" y="3653522"/>
            <a:ext cx="2448272" cy="2302797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849208" y="3485511"/>
            <a:ext cx="1274520" cy="2751801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260648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議題的三類課程</a:t>
            </a:r>
            <a:endParaRPr lang="en-US" altLang="zh-TW" sz="4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議題特色課程：</a:t>
            </a:r>
            <a:endParaRPr lang="zh-TW" altLang="en-US" sz="2800" dirty="0"/>
          </a:p>
          <a:p>
            <a:r>
              <a:rPr lang="zh-TW" altLang="en-US" sz="2800" b="1" dirty="0">
                <a:solidFill>
                  <a:srgbClr val="0000CC"/>
                </a:solidFill>
              </a:rPr>
              <a:t>        以議題為學校特色課程，其對議題採跨領域方式設計，形成獨立完整的單元課程。通常需要跨領域課程教師的團隊作協力發展。</a:t>
            </a:r>
            <a:r>
              <a:rPr lang="zh-TW" altLang="en-US" sz="2800" b="1" dirty="0">
                <a:solidFill>
                  <a:srgbClr val="FF0000"/>
                </a:solidFill>
              </a:rPr>
              <a:t>國中小較多採用。</a:t>
            </a:r>
          </a:p>
          <a:p>
            <a:endParaRPr lang="en-US" altLang="zh-TW" sz="2800" b="1" dirty="0">
              <a:solidFill>
                <a:srgbClr val="0000CC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24944"/>
            <a:ext cx="5906548" cy="36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8244408" cy="3690000"/>
          </a:xfrm>
          <a:prstGeom prst="rect">
            <a:avLst/>
          </a:prstGeom>
        </p:spPr>
      </p:pic>
      <p:sp>
        <p:nvSpPr>
          <p:cNvPr id="3" name="全向箭號圖說文字 2"/>
          <p:cNvSpPr/>
          <p:nvPr/>
        </p:nvSpPr>
        <p:spPr>
          <a:xfrm>
            <a:off x="67162" y="2502337"/>
            <a:ext cx="432048" cy="456789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24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69913"/>
            <a:ext cx="8135938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1"/>
          <p:cNvSpPr/>
          <p:nvPr/>
        </p:nvSpPr>
        <p:spPr>
          <a:xfrm>
            <a:off x="635000" y="1052513"/>
            <a:ext cx="2568575" cy="433387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圓角矩形 1"/>
          <p:cNvSpPr/>
          <p:nvPr/>
        </p:nvSpPr>
        <p:spPr>
          <a:xfrm>
            <a:off x="635000" y="5445125"/>
            <a:ext cx="2568575" cy="115252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3973" name="矩形 1"/>
          <p:cNvSpPr>
            <a:spLocks noChangeArrowheads="1"/>
          </p:cNvSpPr>
          <p:nvPr/>
        </p:nvSpPr>
        <p:spPr bwMode="auto">
          <a:xfrm>
            <a:off x="3298825" y="1268413"/>
            <a:ext cx="3832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←特別有核心素養的對應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請參看手冊之「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附錄」</a:t>
            </a:r>
          </a:p>
        </p:txBody>
      </p:sp>
      <p:sp>
        <p:nvSpPr>
          <p:cNvPr id="6" name="全向箭號圖說文字 5"/>
          <p:cNvSpPr/>
          <p:nvPr/>
        </p:nvSpPr>
        <p:spPr>
          <a:xfrm>
            <a:off x="155327" y="1040018"/>
            <a:ext cx="432048" cy="456789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203848" y="5262299"/>
            <a:ext cx="5416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←科技教育及資訊教育請參看科技領綱</a:t>
            </a:r>
            <a:endParaRPr lang="en-US" altLang="zh-TW" sz="24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本書的議題是給國小教學參考</a:t>
            </a:r>
          </a:p>
        </p:txBody>
      </p:sp>
    </p:spTree>
    <p:extLst>
      <p:ext uri="{BB962C8B-B14F-4D97-AF65-F5344CB8AC3E}">
        <p14:creationId xmlns:p14="http://schemas.microsoft.com/office/powerpoint/2010/main" val="692385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12875"/>
            <a:ext cx="8677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1"/>
          <p:cNvSpPr/>
          <p:nvPr/>
        </p:nvSpPr>
        <p:spPr>
          <a:xfrm>
            <a:off x="250825" y="1773238"/>
            <a:ext cx="8424863" cy="503237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74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5" y="1412776"/>
            <a:ext cx="8985790" cy="3095551"/>
          </a:xfrm>
          <a:prstGeom prst="rect">
            <a:avLst/>
          </a:prstGeom>
        </p:spPr>
      </p:pic>
      <p:sp>
        <p:nvSpPr>
          <p:cNvPr id="4" name="圓角矩形 1"/>
          <p:cNvSpPr/>
          <p:nvPr/>
        </p:nvSpPr>
        <p:spPr>
          <a:xfrm>
            <a:off x="4616450" y="1771650"/>
            <a:ext cx="1512888" cy="43338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1"/>
          <p:cNvSpPr/>
          <p:nvPr/>
        </p:nvSpPr>
        <p:spPr>
          <a:xfrm>
            <a:off x="323850" y="1916113"/>
            <a:ext cx="1404938" cy="50482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1"/>
          <p:cNvSpPr/>
          <p:nvPr/>
        </p:nvSpPr>
        <p:spPr>
          <a:xfrm>
            <a:off x="6372224" y="2133600"/>
            <a:ext cx="2644775" cy="3598863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12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大綱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2123728" y="1511154"/>
            <a:ext cx="5053580" cy="700266"/>
            <a:chOff x="5266530" y="1963739"/>
            <a:chExt cx="5510547" cy="763587"/>
          </a:xfrm>
        </p:grpSpPr>
        <p:sp>
          <p:nvSpPr>
            <p:cNvPr id="6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34866" y="1963739"/>
              <a:ext cx="484221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 kern="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7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22959" y="2013504"/>
              <a:ext cx="2925856" cy="613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前言</a:t>
              </a:r>
              <a:endParaRPr lang="zh-CN" altLang="en-US" sz="2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组合 2">
            <a:extLst>
              <a:ext uri="{FF2B5EF4-FFF2-40B4-BE49-F238E27FC236}">
                <a16:creationId xmlns:a16="http://schemas.microsoft.com/office/drawing/2014/main" id="{EF11690E-5838-4923-9C73-3C2F782034F4}"/>
              </a:ext>
            </a:extLst>
          </p:cNvPr>
          <p:cNvGrpSpPr/>
          <p:nvPr/>
        </p:nvGrpSpPr>
        <p:grpSpPr>
          <a:xfrm>
            <a:off x="2123728" y="2460479"/>
            <a:ext cx="5053580" cy="700266"/>
            <a:chOff x="5266530" y="2913064"/>
            <a:chExt cx="5510547" cy="763587"/>
          </a:xfrm>
        </p:grpSpPr>
        <p:sp>
          <p:nvSpPr>
            <p:cNvPr id="10" name="MH_SubTitle_2">
              <a:extLst>
                <a:ext uri="{FF2B5EF4-FFF2-40B4-BE49-F238E27FC236}">
                  <a16:creationId xmlns:a16="http://schemas.microsoft.com/office/drawing/2014/main" id="{632405C0-9C48-4D76-9B75-5DA345EC00D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34868" y="2913064"/>
              <a:ext cx="4842209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 kern="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296AF79-55C8-476B-A79B-14F8F082D5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66530" y="291306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 dirty="0">
                  <a:solidFill>
                    <a:schemeClr val="accent2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4703A07-BEEE-4A6F-A4A0-F47A56AF9279}"/>
                </a:ext>
              </a:extLst>
            </p:cNvPr>
            <p:cNvSpPr/>
            <p:nvPr/>
          </p:nvSpPr>
          <p:spPr>
            <a:xfrm>
              <a:off x="6222959" y="2948412"/>
              <a:ext cx="4397080" cy="613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議題如何融入</a:t>
              </a:r>
            </a:p>
          </p:txBody>
        </p:sp>
      </p:grpSp>
      <p:grpSp>
        <p:nvGrpSpPr>
          <p:cNvPr id="13" name="组合 4">
            <a:extLst>
              <a:ext uri="{FF2B5EF4-FFF2-40B4-BE49-F238E27FC236}">
                <a16:creationId xmlns:a16="http://schemas.microsoft.com/office/drawing/2014/main" id="{8FA1D7F4-662B-4C9D-AA74-A30DB6A5B311}"/>
              </a:ext>
            </a:extLst>
          </p:cNvPr>
          <p:cNvGrpSpPr/>
          <p:nvPr/>
        </p:nvGrpSpPr>
        <p:grpSpPr>
          <a:xfrm>
            <a:off x="2123728" y="3409803"/>
            <a:ext cx="5053580" cy="700266"/>
            <a:chOff x="5266530" y="3862389"/>
            <a:chExt cx="5131553" cy="763587"/>
          </a:xfrm>
        </p:grpSpPr>
        <p:sp>
          <p:nvSpPr>
            <p:cNvPr id="14" name="MH_SubTitle_3">
              <a:extLst>
                <a:ext uri="{FF2B5EF4-FFF2-40B4-BE49-F238E27FC236}">
                  <a16:creationId xmlns:a16="http://schemas.microsoft.com/office/drawing/2014/main" id="{E6602729-17EA-4522-AF68-8328A1DC04D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34868" y="3862389"/>
              <a:ext cx="4463215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 kern="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15" name="MH_Other_3">
              <a:extLst>
                <a:ext uri="{FF2B5EF4-FFF2-40B4-BE49-F238E27FC236}">
                  <a16:creationId xmlns:a16="http://schemas.microsoft.com/office/drawing/2014/main" id="{0D8687C0-2C76-44FF-8BF0-9A9E22F460A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66530" y="386238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 dirty="0">
                  <a:solidFill>
                    <a:schemeClr val="accent3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74795F0-A650-4D4C-8F7D-85E7A0B4D708}"/>
                </a:ext>
              </a:extLst>
            </p:cNvPr>
            <p:cNvSpPr/>
            <p:nvPr/>
          </p:nvSpPr>
          <p:spPr>
            <a:xfrm>
              <a:off x="6200388" y="3925493"/>
              <a:ext cx="4051457" cy="6645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議題融入教案編寫</a:t>
              </a:r>
            </a:p>
          </p:txBody>
        </p:sp>
      </p:grpSp>
      <p:grpSp>
        <p:nvGrpSpPr>
          <p:cNvPr id="17" name="组合 3">
            <a:extLst>
              <a:ext uri="{FF2B5EF4-FFF2-40B4-BE49-F238E27FC236}">
                <a16:creationId xmlns:a16="http://schemas.microsoft.com/office/drawing/2014/main" id="{F19AEB7C-C04B-4F44-B456-772482A6CA52}"/>
              </a:ext>
            </a:extLst>
          </p:cNvPr>
          <p:cNvGrpSpPr/>
          <p:nvPr/>
        </p:nvGrpSpPr>
        <p:grpSpPr>
          <a:xfrm>
            <a:off x="2123728" y="4359122"/>
            <a:ext cx="5053579" cy="700265"/>
            <a:chOff x="5266530" y="4811714"/>
            <a:chExt cx="5510546" cy="763587"/>
          </a:xfrm>
        </p:grpSpPr>
        <p:sp>
          <p:nvSpPr>
            <p:cNvPr id="18" name="MH_SubTitle_4">
              <a:extLst>
                <a:ext uri="{FF2B5EF4-FFF2-40B4-BE49-F238E27FC236}">
                  <a16:creationId xmlns:a16="http://schemas.microsoft.com/office/drawing/2014/main" id="{B6DDFD1A-C4A1-4A84-B71D-48AC5ABFDB2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34867" y="4811714"/>
              <a:ext cx="4842209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endParaRPr lang="zh-CN" altLang="en-US" sz="1600" kern="0" dirty="0">
                <a:solidFill>
                  <a:srgbClr val="4D4D4D"/>
                </a:solidFill>
                <a:cs typeface="Arial" pitchFamily="34" charset="0"/>
              </a:endParaRPr>
            </a:p>
          </p:txBody>
        </p:sp>
        <p:sp>
          <p:nvSpPr>
            <p:cNvPr id="19" name="MH_Other_4">
              <a:extLst>
                <a:ext uri="{FF2B5EF4-FFF2-40B4-BE49-F238E27FC236}">
                  <a16:creationId xmlns:a16="http://schemas.microsoft.com/office/drawing/2014/main" id="{D2F4FB64-B459-436A-B58C-23BD50DD862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266530" y="481171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i="1" kern="0" dirty="0">
                  <a:solidFill>
                    <a:schemeClr val="accent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CF1D2E6-E816-436F-BA81-38FDF2ABA95F}"/>
                </a:ext>
              </a:extLst>
            </p:cNvPr>
            <p:cNvSpPr/>
            <p:nvPr/>
          </p:nvSpPr>
          <p:spPr>
            <a:xfrm>
              <a:off x="6232901" y="4896755"/>
              <a:ext cx="4387137" cy="6134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en-US" sz="2800" b="1" dirty="0">
                  <a:solidFill>
                    <a:srgbClr val="0000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結語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11A8F-4C95-4B06-A42D-65CC03A5B15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65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8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8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8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667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667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69269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4.5</a:t>
            </a:r>
            <a:r>
              <a:rPr lang="zh-TW" altLang="en-US" sz="40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科技教育 </a:t>
            </a:r>
            <a:endParaRPr lang="en-US" altLang="zh-TW" sz="4000" b="1" dirty="0">
              <a:solidFill>
                <a:srgbClr val="4F81B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4.5.3</a:t>
            </a:r>
            <a:r>
              <a:rPr lang="zh-TW" altLang="en-US" sz="40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學習主題與實質內涵 </a:t>
            </a:r>
            <a:endParaRPr lang="zh-TW" altLang="en-US" sz="4000" dirty="0">
              <a:solidFill>
                <a:srgbClr val="4F81B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規劃與實施科技教育議題時，因為國民中學與高中教育階段已經規劃有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科技領域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課程，因此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建議參考十二年國民基本教育科技領域課程綱要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，以下說明國民小學教育階段科技教育之學習主題與實質內涵。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745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64704"/>
            <a:ext cx="6255990" cy="539761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18265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32707" cy="545360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圓角矩形 1"/>
          <p:cNvSpPr/>
          <p:nvPr/>
        </p:nvSpPr>
        <p:spPr>
          <a:xfrm>
            <a:off x="6053585" y="2492896"/>
            <a:ext cx="2644775" cy="3598863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1"/>
          <p:cNvSpPr/>
          <p:nvPr/>
        </p:nvSpPr>
        <p:spPr>
          <a:xfrm>
            <a:off x="1115616" y="2204864"/>
            <a:ext cx="2664295" cy="401344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29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64704"/>
            <a:ext cx="6030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資訊教育 </a:t>
            </a:r>
            <a:r>
              <a:rPr lang="en-US" altLang="zh-TW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 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6489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04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64704"/>
            <a:ext cx="5530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資訊教育</a:t>
            </a:r>
            <a:r>
              <a:rPr lang="en-US" altLang="zh-TW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2" y="1988840"/>
            <a:ext cx="8294824" cy="36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64704"/>
            <a:ext cx="5530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資訊教育</a:t>
            </a:r>
            <a:r>
              <a:rPr lang="en-US" altLang="zh-TW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 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15628"/>
            <a:ext cx="8662486" cy="47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4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64704"/>
            <a:ext cx="5530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資訊教育</a:t>
            </a:r>
            <a:r>
              <a:rPr lang="en-US" altLang="zh-TW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568952" cy="45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6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764704"/>
            <a:ext cx="5748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 </a:t>
            </a:r>
            <a:r>
              <a:rPr lang="en-US" altLang="zh-TW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4800" b="1" dirty="0" smtClean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生活科技</a:t>
            </a:r>
            <a:endParaRPr lang="zh-TW" altLang="en-US" sz="4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64179"/>
          <a:stretch/>
        </p:blipFill>
        <p:spPr>
          <a:xfrm>
            <a:off x="611560" y="2636912"/>
            <a:ext cx="8064896" cy="172819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94" y="2060848"/>
            <a:ext cx="8035627" cy="6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32656"/>
            <a:ext cx="5748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科技教育 </a:t>
            </a:r>
            <a:r>
              <a:rPr lang="en-US" altLang="zh-TW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生活科技</a:t>
            </a:r>
            <a:endParaRPr lang="zh-TW" altLang="en-US" sz="4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3654"/>
            <a:ext cx="8136904" cy="55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60" y="349204"/>
            <a:ext cx="5748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科技教育 </a:t>
            </a:r>
            <a:r>
              <a:rPr lang="en-US" altLang="zh-TW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4800" b="1" dirty="0">
                <a:solidFill>
                  <a:srgbClr val="4F81B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生活科技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778118" cy="46085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4" y="1063335"/>
            <a:ext cx="3030860" cy="4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900" dirty="0">
                <a:solidFill>
                  <a:srgbClr val="002060"/>
                </a:solidFill>
              </a:rPr>
              <a:t>壹、前  言</a:t>
            </a:r>
          </a:p>
        </p:txBody>
      </p:sp>
      <p:sp>
        <p:nvSpPr>
          <p:cNvPr id="4" name="椭圆 52">
            <a:extLst>
              <a:ext uri="{FF2B5EF4-FFF2-40B4-BE49-F238E27FC236}">
                <a16:creationId xmlns:a16="http://schemas.microsoft.com/office/drawing/2014/main" id="{781CB7B3-1FF2-4FA2-BC91-75293494FCDD}"/>
              </a:ext>
            </a:extLst>
          </p:cNvPr>
          <p:cNvSpPr/>
          <p:nvPr/>
        </p:nvSpPr>
        <p:spPr>
          <a:xfrm>
            <a:off x="7524328" y="4972148"/>
            <a:ext cx="1008112" cy="1224976"/>
          </a:xfrm>
          <a:custGeom>
            <a:avLst/>
            <a:gdLst>
              <a:gd name="connsiteX0" fmla="*/ 157163 w 273050"/>
              <a:gd name="connsiteY0" fmla="*/ 44450 h 331788"/>
              <a:gd name="connsiteX1" fmla="*/ 157163 w 273050"/>
              <a:gd name="connsiteY1" fmla="*/ 149225 h 331788"/>
              <a:gd name="connsiteX2" fmla="*/ 179428 w 273050"/>
              <a:gd name="connsiteY2" fmla="*/ 134997 h 331788"/>
              <a:gd name="connsiteX3" fmla="*/ 183357 w 273050"/>
              <a:gd name="connsiteY3" fmla="*/ 133703 h 331788"/>
              <a:gd name="connsiteX4" fmla="*/ 187286 w 273050"/>
              <a:gd name="connsiteY4" fmla="*/ 134997 h 331788"/>
              <a:gd name="connsiteX5" fmla="*/ 209551 w 273050"/>
              <a:gd name="connsiteY5" fmla="*/ 149225 h 331788"/>
              <a:gd name="connsiteX6" fmla="*/ 209551 w 273050"/>
              <a:gd name="connsiteY6" fmla="*/ 44450 h 331788"/>
              <a:gd name="connsiteX7" fmla="*/ 157163 w 273050"/>
              <a:gd name="connsiteY7" fmla="*/ 44450 h 331788"/>
              <a:gd name="connsiteX8" fmla="*/ 21721 w 273050"/>
              <a:gd name="connsiteY8" fmla="*/ 12700 h 331788"/>
              <a:gd name="connsiteX9" fmla="*/ 12700 w 273050"/>
              <a:gd name="connsiteY9" fmla="*/ 22225 h 331788"/>
              <a:gd name="connsiteX10" fmla="*/ 21721 w 273050"/>
              <a:gd name="connsiteY10" fmla="*/ 31750 h 331788"/>
              <a:gd name="connsiteX11" fmla="*/ 231775 w 273050"/>
              <a:gd name="connsiteY11" fmla="*/ 31750 h 331788"/>
              <a:gd name="connsiteX12" fmla="*/ 231775 w 273050"/>
              <a:gd name="connsiteY12" fmla="*/ 12700 h 331788"/>
              <a:gd name="connsiteX13" fmla="*/ 21721 w 273050"/>
              <a:gd name="connsiteY13" fmla="*/ 12700 h 331788"/>
              <a:gd name="connsiteX14" fmla="*/ 21895 w 273050"/>
              <a:gd name="connsiteY14" fmla="*/ 0 h 331788"/>
              <a:gd name="connsiteX15" fmla="*/ 238275 w 273050"/>
              <a:gd name="connsiteY15" fmla="*/ 0 h 331788"/>
              <a:gd name="connsiteX16" fmla="*/ 244715 w 273050"/>
              <a:gd name="connsiteY16" fmla="*/ 6480 h 331788"/>
              <a:gd name="connsiteX17" fmla="*/ 244715 w 273050"/>
              <a:gd name="connsiteY17" fmla="*/ 31105 h 331788"/>
              <a:gd name="connsiteX18" fmla="*/ 266610 w 273050"/>
              <a:gd name="connsiteY18" fmla="*/ 31105 h 331788"/>
              <a:gd name="connsiteX19" fmla="*/ 273050 w 273050"/>
              <a:gd name="connsiteY19" fmla="*/ 37585 h 331788"/>
              <a:gd name="connsiteX20" fmla="*/ 273050 w 273050"/>
              <a:gd name="connsiteY20" fmla="*/ 325308 h 331788"/>
              <a:gd name="connsiteX21" fmla="*/ 266610 w 273050"/>
              <a:gd name="connsiteY21" fmla="*/ 331788 h 331788"/>
              <a:gd name="connsiteX22" fmla="*/ 21895 w 273050"/>
              <a:gd name="connsiteY22" fmla="*/ 331788 h 331788"/>
              <a:gd name="connsiteX23" fmla="*/ 0 w 273050"/>
              <a:gd name="connsiteY23" fmla="*/ 309755 h 331788"/>
              <a:gd name="connsiteX24" fmla="*/ 0 w 273050"/>
              <a:gd name="connsiteY24" fmla="*/ 22033 h 331788"/>
              <a:gd name="connsiteX25" fmla="*/ 21895 w 273050"/>
              <a:gd name="connsiteY2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3050" h="331788">
                <a:moveTo>
                  <a:pt x="157163" y="44450"/>
                </a:moveTo>
                <a:lnTo>
                  <a:pt x="157163" y="149225"/>
                </a:lnTo>
                <a:cubicBezTo>
                  <a:pt x="157163" y="149225"/>
                  <a:pt x="157163" y="149225"/>
                  <a:pt x="179428" y="134997"/>
                </a:cubicBezTo>
                <a:cubicBezTo>
                  <a:pt x="180738" y="133703"/>
                  <a:pt x="182047" y="133703"/>
                  <a:pt x="183357" y="133703"/>
                </a:cubicBezTo>
                <a:cubicBezTo>
                  <a:pt x="184667" y="133703"/>
                  <a:pt x="185977" y="133703"/>
                  <a:pt x="187286" y="134997"/>
                </a:cubicBezTo>
                <a:cubicBezTo>
                  <a:pt x="187286" y="134997"/>
                  <a:pt x="187286" y="134997"/>
                  <a:pt x="209551" y="149225"/>
                </a:cubicBezTo>
                <a:cubicBezTo>
                  <a:pt x="209551" y="149225"/>
                  <a:pt x="209551" y="149225"/>
                  <a:pt x="209551" y="44450"/>
                </a:cubicBezTo>
                <a:cubicBezTo>
                  <a:pt x="209551" y="44450"/>
                  <a:pt x="209551" y="44450"/>
                  <a:pt x="157163" y="44450"/>
                </a:cubicBezTo>
                <a:close/>
                <a:moveTo>
                  <a:pt x="21721" y="12700"/>
                </a:moveTo>
                <a:cubicBezTo>
                  <a:pt x="16566" y="12700"/>
                  <a:pt x="12700" y="16782"/>
                  <a:pt x="12700" y="22225"/>
                </a:cubicBezTo>
                <a:cubicBezTo>
                  <a:pt x="12700" y="27668"/>
                  <a:pt x="16566" y="31750"/>
                  <a:pt x="21721" y="31750"/>
                </a:cubicBezTo>
                <a:cubicBezTo>
                  <a:pt x="21721" y="31750"/>
                  <a:pt x="21721" y="31750"/>
                  <a:pt x="231775" y="31750"/>
                </a:cubicBezTo>
                <a:cubicBezTo>
                  <a:pt x="231775" y="31750"/>
                  <a:pt x="231775" y="31750"/>
                  <a:pt x="231775" y="12700"/>
                </a:cubicBezTo>
                <a:cubicBezTo>
                  <a:pt x="231775" y="12700"/>
                  <a:pt x="231775" y="12700"/>
                  <a:pt x="21721" y="12700"/>
                </a:cubicBezTo>
                <a:close/>
                <a:moveTo>
                  <a:pt x="21895" y="0"/>
                </a:moveTo>
                <a:cubicBezTo>
                  <a:pt x="21895" y="0"/>
                  <a:pt x="21895" y="0"/>
                  <a:pt x="238275" y="0"/>
                </a:cubicBezTo>
                <a:cubicBezTo>
                  <a:pt x="242139" y="0"/>
                  <a:pt x="244715" y="2592"/>
                  <a:pt x="244715" y="6480"/>
                </a:cubicBezTo>
                <a:cubicBezTo>
                  <a:pt x="244715" y="6480"/>
                  <a:pt x="244715" y="6480"/>
                  <a:pt x="244715" y="31105"/>
                </a:cubicBezTo>
                <a:cubicBezTo>
                  <a:pt x="244715" y="31105"/>
                  <a:pt x="244715" y="31105"/>
                  <a:pt x="266610" y="31105"/>
                </a:cubicBezTo>
                <a:cubicBezTo>
                  <a:pt x="270474" y="31105"/>
                  <a:pt x="273050" y="33697"/>
                  <a:pt x="273050" y="37585"/>
                </a:cubicBezTo>
                <a:cubicBezTo>
                  <a:pt x="273050" y="37585"/>
                  <a:pt x="273050" y="37585"/>
                  <a:pt x="273050" y="325308"/>
                </a:cubicBezTo>
                <a:cubicBezTo>
                  <a:pt x="273050" y="329196"/>
                  <a:pt x="270474" y="331788"/>
                  <a:pt x="266610" y="331788"/>
                </a:cubicBezTo>
                <a:cubicBezTo>
                  <a:pt x="266610" y="331788"/>
                  <a:pt x="266610" y="331788"/>
                  <a:pt x="21895" y="331788"/>
                </a:cubicBezTo>
                <a:cubicBezTo>
                  <a:pt x="10304" y="331788"/>
                  <a:pt x="0" y="321420"/>
                  <a:pt x="0" y="309755"/>
                </a:cubicBezTo>
                <a:cubicBezTo>
                  <a:pt x="0" y="309755"/>
                  <a:pt x="0" y="309755"/>
                  <a:pt x="0" y="22033"/>
                </a:cubicBezTo>
                <a:cubicBezTo>
                  <a:pt x="0" y="10368"/>
                  <a:pt x="10304" y="0"/>
                  <a:pt x="218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2711A8F-4C95-4B06-A42D-65CC03A5B15A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9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900" dirty="0">
                <a:solidFill>
                  <a:srgbClr val="002060"/>
                </a:solidFill>
              </a:rPr>
              <a:t>參、議題融入教案編寫</a:t>
            </a:r>
          </a:p>
        </p:txBody>
      </p:sp>
      <p:sp>
        <p:nvSpPr>
          <p:cNvPr id="4" name="椭圆 52">
            <a:extLst>
              <a:ext uri="{FF2B5EF4-FFF2-40B4-BE49-F238E27FC236}">
                <a16:creationId xmlns:a16="http://schemas.microsoft.com/office/drawing/2014/main" id="{781CB7B3-1FF2-4FA2-BC91-75293494FCDD}"/>
              </a:ext>
            </a:extLst>
          </p:cNvPr>
          <p:cNvSpPr/>
          <p:nvPr/>
        </p:nvSpPr>
        <p:spPr>
          <a:xfrm>
            <a:off x="7524328" y="4972148"/>
            <a:ext cx="1008112" cy="1224976"/>
          </a:xfrm>
          <a:custGeom>
            <a:avLst/>
            <a:gdLst>
              <a:gd name="connsiteX0" fmla="*/ 157163 w 273050"/>
              <a:gd name="connsiteY0" fmla="*/ 44450 h 331788"/>
              <a:gd name="connsiteX1" fmla="*/ 157163 w 273050"/>
              <a:gd name="connsiteY1" fmla="*/ 149225 h 331788"/>
              <a:gd name="connsiteX2" fmla="*/ 179428 w 273050"/>
              <a:gd name="connsiteY2" fmla="*/ 134997 h 331788"/>
              <a:gd name="connsiteX3" fmla="*/ 183357 w 273050"/>
              <a:gd name="connsiteY3" fmla="*/ 133703 h 331788"/>
              <a:gd name="connsiteX4" fmla="*/ 187286 w 273050"/>
              <a:gd name="connsiteY4" fmla="*/ 134997 h 331788"/>
              <a:gd name="connsiteX5" fmla="*/ 209551 w 273050"/>
              <a:gd name="connsiteY5" fmla="*/ 149225 h 331788"/>
              <a:gd name="connsiteX6" fmla="*/ 209551 w 273050"/>
              <a:gd name="connsiteY6" fmla="*/ 44450 h 331788"/>
              <a:gd name="connsiteX7" fmla="*/ 157163 w 273050"/>
              <a:gd name="connsiteY7" fmla="*/ 44450 h 331788"/>
              <a:gd name="connsiteX8" fmla="*/ 21721 w 273050"/>
              <a:gd name="connsiteY8" fmla="*/ 12700 h 331788"/>
              <a:gd name="connsiteX9" fmla="*/ 12700 w 273050"/>
              <a:gd name="connsiteY9" fmla="*/ 22225 h 331788"/>
              <a:gd name="connsiteX10" fmla="*/ 21721 w 273050"/>
              <a:gd name="connsiteY10" fmla="*/ 31750 h 331788"/>
              <a:gd name="connsiteX11" fmla="*/ 231775 w 273050"/>
              <a:gd name="connsiteY11" fmla="*/ 31750 h 331788"/>
              <a:gd name="connsiteX12" fmla="*/ 231775 w 273050"/>
              <a:gd name="connsiteY12" fmla="*/ 12700 h 331788"/>
              <a:gd name="connsiteX13" fmla="*/ 21721 w 273050"/>
              <a:gd name="connsiteY13" fmla="*/ 12700 h 331788"/>
              <a:gd name="connsiteX14" fmla="*/ 21895 w 273050"/>
              <a:gd name="connsiteY14" fmla="*/ 0 h 331788"/>
              <a:gd name="connsiteX15" fmla="*/ 238275 w 273050"/>
              <a:gd name="connsiteY15" fmla="*/ 0 h 331788"/>
              <a:gd name="connsiteX16" fmla="*/ 244715 w 273050"/>
              <a:gd name="connsiteY16" fmla="*/ 6480 h 331788"/>
              <a:gd name="connsiteX17" fmla="*/ 244715 w 273050"/>
              <a:gd name="connsiteY17" fmla="*/ 31105 h 331788"/>
              <a:gd name="connsiteX18" fmla="*/ 266610 w 273050"/>
              <a:gd name="connsiteY18" fmla="*/ 31105 h 331788"/>
              <a:gd name="connsiteX19" fmla="*/ 273050 w 273050"/>
              <a:gd name="connsiteY19" fmla="*/ 37585 h 331788"/>
              <a:gd name="connsiteX20" fmla="*/ 273050 w 273050"/>
              <a:gd name="connsiteY20" fmla="*/ 325308 h 331788"/>
              <a:gd name="connsiteX21" fmla="*/ 266610 w 273050"/>
              <a:gd name="connsiteY21" fmla="*/ 331788 h 331788"/>
              <a:gd name="connsiteX22" fmla="*/ 21895 w 273050"/>
              <a:gd name="connsiteY22" fmla="*/ 331788 h 331788"/>
              <a:gd name="connsiteX23" fmla="*/ 0 w 273050"/>
              <a:gd name="connsiteY23" fmla="*/ 309755 h 331788"/>
              <a:gd name="connsiteX24" fmla="*/ 0 w 273050"/>
              <a:gd name="connsiteY24" fmla="*/ 22033 h 331788"/>
              <a:gd name="connsiteX25" fmla="*/ 21895 w 273050"/>
              <a:gd name="connsiteY2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3050" h="331788">
                <a:moveTo>
                  <a:pt x="157163" y="44450"/>
                </a:moveTo>
                <a:lnTo>
                  <a:pt x="157163" y="149225"/>
                </a:lnTo>
                <a:cubicBezTo>
                  <a:pt x="157163" y="149225"/>
                  <a:pt x="157163" y="149225"/>
                  <a:pt x="179428" y="134997"/>
                </a:cubicBezTo>
                <a:cubicBezTo>
                  <a:pt x="180738" y="133703"/>
                  <a:pt x="182047" y="133703"/>
                  <a:pt x="183357" y="133703"/>
                </a:cubicBezTo>
                <a:cubicBezTo>
                  <a:pt x="184667" y="133703"/>
                  <a:pt x="185977" y="133703"/>
                  <a:pt x="187286" y="134997"/>
                </a:cubicBezTo>
                <a:cubicBezTo>
                  <a:pt x="187286" y="134997"/>
                  <a:pt x="187286" y="134997"/>
                  <a:pt x="209551" y="149225"/>
                </a:cubicBezTo>
                <a:cubicBezTo>
                  <a:pt x="209551" y="149225"/>
                  <a:pt x="209551" y="149225"/>
                  <a:pt x="209551" y="44450"/>
                </a:cubicBezTo>
                <a:cubicBezTo>
                  <a:pt x="209551" y="44450"/>
                  <a:pt x="209551" y="44450"/>
                  <a:pt x="157163" y="44450"/>
                </a:cubicBezTo>
                <a:close/>
                <a:moveTo>
                  <a:pt x="21721" y="12700"/>
                </a:moveTo>
                <a:cubicBezTo>
                  <a:pt x="16566" y="12700"/>
                  <a:pt x="12700" y="16782"/>
                  <a:pt x="12700" y="22225"/>
                </a:cubicBezTo>
                <a:cubicBezTo>
                  <a:pt x="12700" y="27668"/>
                  <a:pt x="16566" y="31750"/>
                  <a:pt x="21721" y="31750"/>
                </a:cubicBezTo>
                <a:cubicBezTo>
                  <a:pt x="21721" y="31750"/>
                  <a:pt x="21721" y="31750"/>
                  <a:pt x="231775" y="31750"/>
                </a:cubicBezTo>
                <a:cubicBezTo>
                  <a:pt x="231775" y="31750"/>
                  <a:pt x="231775" y="31750"/>
                  <a:pt x="231775" y="12700"/>
                </a:cubicBezTo>
                <a:cubicBezTo>
                  <a:pt x="231775" y="12700"/>
                  <a:pt x="231775" y="12700"/>
                  <a:pt x="21721" y="12700"/>
                </a:cubicBezTo>
                <a:close/>
                <a:moveTo>
                  <a:pt x="21895" y="0"/>
                </a:moveTo>
                <a:cubicBezTo>
                  <a:pt x="21895" y="0"/>
                  <a:pt x="21895" y="0"/>
                  <a:pt x="238275" y="0"/>
                </a:cubicBezTo>
                <a:cubicBezTo>
                  <a:pt x="242139" y="0"/>
                  <a:pt x="244715" y="2592"/>
                  <a:pt x="244715" y="6480"/>
                </a:cubicBezTo>
                <a:cubicBezTo>
                  <a:pt x="244715" y="6480"/>
                  <a:pt x="244715" y="6480"/>
                  <a:pt x="244715" y="31105"/>
                </a:cubicBezTo>
                <a:cubicBezTo>
                  <a:pt x="244715" y="31105"/>
                  <a:pt x="244715" y="31105"/>
                  <a:pt x="266610" y="31105"/>
                </a:cubicBezTo>
                <a:cubicBezTo>
                  <a:pt x="270474" y="31105"/>
                  <a:pt x="273050" y="33697"/>
                  <a:pt x="273050" y="37585"/>
                </a:cubicBezTo>
                <a:cubicBezTo>
                  <a:pt x="273050" y="37585"/>
                  <a:pt x="273050" y="37585"/>
                  <a:pt x="273050" y="325308"/>
                </a:cubicBezTo>
                <a:cubicBezTo>
                  <a:pt x="273050" y="329196"/>
                  <a:pt x="270474" y="331788"/>
                  <a:pt x="266610" y="331788"/>
                </a:cubicBezTo>
                <a:cubicBezTo>
                  <a:pt x="266610" y="331788"/>
                  <a:pt x="266610" y="331788"/>
                  <a:pt x="21895" y="331788"/>
                </a:cubicBezTo>
                <a:cubicBezTo>
                  <a:pt x="10304" y="331788"/>
                  <a:pt x="0" y="321420"/>
                  <a:pt x="0" y="309755"/>
                </a:cubicBezTo>
                <a:cubicBezTo>
                  <a:pt x="0" y="309755"/>
                  <a:pt x="0" y="309755"/>
                  <a:pt x="0" y="22033"/>
                </a:cubicBezTo>
                <a:cubicBezTo>
                  <a:pt x="0" y="10368"/>
                  <a:pt x="10304" y="0"/>
                  <a:pt x="218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2711A8F-4C95-4B06-A42D-65CC03A5B15A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9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8720"/>
            <a:ext cx="878497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57213" y="808038"/>
            <a:ext cx="8059737" cy="57800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00"/>
                </a:solidFill>
                <a:ea typeface="微軟正黑體"/>
              </a:rPr>
              <a:t>議題融入教學的思考點</a:t>
            </a: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ea typeface="微軟正黑體"/>
              </a:rPr>
              <a:t>１．這堂課或這個單元我要融入什麼議題？</a:t>
            </a: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ea typeface="微軟正黑體"/>
              </a:rPr>
              <a:t>２．在哪個教學過程（小節）中融入？</a:t>
            </a: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2060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ea typeface="微軟正黑體"/>
              </a:rPr>
              <a:t>３．要用什麼教學方法融入？</a:t>
            </a: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ea typeface="微軟正黑體"/>
              </a:rPr>
              <a:t>４．在教學過程中，如何引導學生的表現？</a:t>
            </a: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002060"/>
                </a:solidFill>
                <a:ea typeface="微軟正黑體"/>
              </a:rPr>
              <a:t>５．在教學後，如何評量融入的內容？</a:t>
            </a:r>
            <a:endParaRPr lang="en-US" altLang="zh-TW" sz="3200" b="1" dirty="0">
              <a:solidFill>
                <a:srgbClr val="002060"/>
              </a:solidFill>
              <a:ea typeface="微軟正黑體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zh-TW" altLang="en-US" sz="2400" b="1" dirty="0">
              <a:solidFill>
                <a:schemeClr val="bg1">
                  <a:lumMod val="50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9518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68"/>
            <a:ext cx="9144000" cy="345786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31532" y="5733256"/>
            <a:ext cx="94070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參考動力機械群群科課程綱要 </a:t>
            </a:r>
            <a:r>
              <a:rPr lang="en-US" altLang="zh-TW" sz="3600" b="1" dirty="0">
                <a:solidFill>
                  <a:srgbClr val="FF0000"/>
                </a:solidFill>
                <a:ea typeface="微軟正黑體"/>
              </a:rPr>
              <a:t>P.17</a:t>
            </a: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填寫</a:t>
            </a:r>
            <a:r>
              <a:rPr lang="en-US" altLang="zh-TW" sz="3600" b="1" dirty="0">
                <a:solidFill>
                  <a:srgbClr val="FF0000"/>
                </a:solidFill>
                <a:ea typeface="微軟正黑體"/>
              </a:rPr>
              <a:t>(</a:t>
            </a:r>
            <a:r>
              <a:rPr lang="en-US" altLang="zh-TW" sz="3600" b="1" dirty="0" err="1">
                <a:solidFill>
                  <a:srgbClr val="FF0000"/>
                </a:solidFill>
                <a:ea typeface="微軟正黑體"/>
              </a:rPr>
              <a:t>odt</a:t>
            </a: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檔</a:t>
            </a:r>
            <a:r>
              <a:rPr lang="en-US" altLang="zh-TW" sz="3600" b="1" dirty="0">
                <a:solidFill>
                  <a:srgbClr val="FF0000"/>
                </a:solidFill>
                <a:ea typeface="微軟正黑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215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163"/>
            <a:ext cx="9144000" cy="46516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41902" y="5910110"/>
            <a:ext cx="41992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參考總綱</a:t>
            </a:r>
            <a:r>
              <a:rPr lang="en-US" altLang="zh-TW" sz="3600" b="1" dirty="0">
                <a:solidFill>
                  <a:srgbClr val="FF0000"/>
                </a:solidFill>
                <a:ea typeface="微軟正黑體"/>
              </a:rPr>
              <a:t>P.4-P.5</a:t>
            </a: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填寫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47975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6813"/>
            <a:ext cx="9144000" cy="20643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6300" y="5910110"/>
            <a:ext cx="651043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參考議題融入說明手冊</a:t>
            </a:r>
            <a:r>
              <a:rPr lang="en-US" altLang="zh-TW" sz="3600" b="1" dirty="0">
                <a:solidFill>
                  <a:srgbClr val="FF0000"/>
                </a:solidFill>
                <a:ea typeface="微軟正黑體"/>
              </a:rPr>
              <a:t>P.62</a:t>
            </a: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填寫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91318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616"/>
            <a:ext cx="9144000" cy="48167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47966" y="6133829"/>
            <a:ext cx="618630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參考過去曾發展過的教案填寫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677796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4343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4641" y="5877272"/>
            <a:ext cx="8032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將核心素養和議題融入以不同顏色註明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530455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225"/>
            <a:ext cx="9144000" cy="32535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9633" y="5877272"/>
            <a:ext cx="52629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將設備、工具、材料填入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82406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7021" y="5877272"/>
            <a:ext cx="8956298" cy="543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教學過程中，老師檢視學生的質性檢核項目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2231C1-4289-4ACD-9F57-EC8322693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3" y="548680"/>
            <a:ext cx="7334454" cy="50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1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/>
          </p:nvPr>
        </p:nvGraphicFramePr>
        <p:xfrm>
          <a:off x="683568" y="980729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9"/>
          <p:cNvSpPr txBox="1">
            <a:spLocks noChangeArrowheads="1"/>
          </p:cNvSpPr>
          <p:nvPr/>
        </p:nvSpPr>
        <p:spPr bwMode="auto">
          <a:xfrm>
            <a:off x="251520" y="981075"/>
            <a:ext cx="827088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願景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理念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目標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971600" y="5568504"/>
            <a:ext cx="1852613" cy="956840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生命潛能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987799" y="5568504"/>
            <a:ext cx="1800225" cy="95684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生活知能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004023" y="5568504"/>
            <a:ext cx="1800225" cy="956840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生涯發展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948264" y="5568504"/>
            <a:ext cx="1800225" cy="95684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6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公民責任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814638" y="273050"/>
            <a:ext cx="4133626" cy="615950"/>
          </a:xfrm>
          <a:prstGeom prst="round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latin typeface="微軟正黑體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800" b="1" dirty="0">
                <a:latin typeface="微軟正黑體" pitchFamily="34" charset="-120"/>
                <a:ea typeface="微軟正黑體" panose="020B0604030504040204" pitchFamily="34" charset="-120"/>
              </a:rPr>
              <a:t>年國民基本教育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399955" y="1124744"/>
            <a:ext cx="3312368" cy="5048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0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894"/>
            <a:ext cx="9144000" cy="51602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9636" y="6133829"/>
            <a:ext cx="52629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同學分組報告時的互評表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77096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3129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9638" y="6349853"/>
            <a:ext cx="526298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給同學回家寫的評量試題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39944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1121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8808" y="6349853"/>
            <a:ext cx="57246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0000"/>
                </a:solidFill>
                <a:ea typeface="微軟正黑體"/>
              </a:rPr>
              <a:t>上課時分組學習用的學習單</a:t>
            </a:r>
            <a:endParaRPr lang="en-US" altLang="zh-TW" sz="3600" b="1" dirty="0">
              <a:solidFill>
                <a:srgbClr val="FF0000"/>
              </a:solidFill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23498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1396" cy="1610962"/>
          </a:xfrm>
        </p:spPr>
        <p:txBody>
          <a:bodyPr>
            <a:normAutofit/>
          </a:bodyPr>
          <a:lstStyle/>
          <a:p>
            <a:r>
              <a:rPr lang="zh-TW" altLang="en-US" sz="4900" dirty="0">
                <a:solidFill>
                  <a:srgbClr val="002060"/>
                </a:solidFill>
              </a:rPr>
              <a:t>肆、結 語</a:t>
            </a: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2133600" cy="365125"/>
          </a:xfrm>
        </p:spPr>
        <p:txBody>
          <a:bodyPr/>
          <a:lstStyle/>
          <a:p>
            <a:fld id="{42711A8F-4C95-4B06-A42D-65CC03A5B15A}" type="slidenum">
              <a:rPr lang="zh-TW" altLang="en-US" smtClean="0"/>
              <a:t>43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13504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群組 2"/>
          <p:cNvGrpSpPr>
            <a:grpSpLocks/>
          </p:cNvGrpSpPr>
          <p:nvPr/>
        </p:nvGrpSpPr>
        <p:grpSpPr bwMode="auto">
          <a:xfrm>
            <a:off x="4494213" y="1233488"/>
            <a:ext cx="3171825" cy="3859212"/>
            <a:chOff x="5383366" y="1161170"/>
            <a:chExt cx="2347055" cy="2748856"/>
          </a:xfrm>
        </p:grpSpPr>
        <p:grpSp>
          <p:nvGrpSpPr>
            <p:cNvPr id="33805" name="群組 3"/>
            <p:cNvGrpSpPr>
              <a:grpSpLocks/>
            </p:cNvGrpSpPr>
            <p:nvPr/>
          </p:nvGrpSpPr>
          <p:grpSpPr bwMode="auto">
            <a:xfrm>
              <a:off x="5383366" y="2057526"/>
              <a:ext cx="2347055" cy="1852500"/>
              <a:chOff x="4268788" y="900113"/>
              <a:chExt cx="4348162" cy="3609978"/>
            </a:xfrm>
          </p:grpSpPr>
          <p:sp>
            <p:nvSpPr>
              <p:cNvPr id="6" name="Shape 117"/>
              <p:cNvSpPr>
                <a:spLocks/>
              </p:cNvSpPr>
              <p:nvPr/>
            </p:nvSpPr>
            <p:spPr bwMode="auto">
              <a:xfrm>
                <a:off x="4527762" y="900754"/>
                <a:ext cx="378669" cy="376800"/>
              </a:xfrm>
              <a:custGeom>
                <a:avLst/>
                <a:gdLst>
                  <a:gd name="T0" fmla="*/ 16945830 w 120000"/>
                  <a:gd name="T1" fmla="*/ 0 h 120000"/>
                  <a:gd name="T2" fmla="*/ 12850143 w 120000"/>
                  <a:gd name="T3" fmla="*/ 874454 h 120000"/>
                  <a:gd name="T4" fmla="*/ 8993280 w 120000"/>
                  <a:gd name="T5" fmla="*/ 2643664 h 120000"/>
                  <a:gd name="T6" fmla="*/ 5537760 w 120000"/>
                  <a:gd name="T7" fmla="*/ 5308372 h 120000"/>
                  <a:gd name="T8" fmla="*/ 2790013 w 120000"/>
                  <a:gd name="T9" fmla="*/ 8669015 h 120000"/>
                  <a:gd name="T10" fmla="*/ 950787 w 120000"/>
                  <a:gd name="T11" fmla="*/ 12428780 h 120000"/>
                  <a:gd name="T12" fmla="*/ 20194 w 120000"/>
                  <a:gd name="T13" fmla="*/ 16430189 h 120000"/>
                  <a:gd name="T14" fmla="*/ 0 w 120000"/>
                  <a:gd name="T15" fmla="*/ 20515158 h 120000"/>
                  <a:gd name="T16" fmla="*/ 890735 w 120000"/>
                  <a:gd name="T17" fmla="*/ 24525521 h 120000"/>
                  <a:gd name="T18" fmla="*/ 2693984 w 120000"/>
                  <a:gd name="T19" fmla="*/ 28303822 h 120000"/>
                  <a:gd name="T20" fmla="*/ 5410758 w 120000"/>
                  <a:gd name="T21" fmla="*/ 31691627 h 120000"/>
                  <a:gd name="T22" fmla="*/ 8847057 w 120000"/>
                  <a:gd name="T23" fmla="*/ 34382081 h 120000"/>
                  <a:gd name="T24" fmla="*/ 12689926 w 120000"/>
                  <a:gd name="T25" fmla="*/ 36183132 h 120000"/>
                  <a:gd name="T26" fmla="*/ 16778313 w 120000"/>
                  <a:gd name="T27" fmla="*/ 37093442 h 120000"/>
                  <a:gd name="T28" fmla="*/ 20951167 w 120000"/>
                  <a:gd name="T29" fmla="*/ 37112327 h 120000"/>
                  <a:gd name="T30" fmla="*/ 25047455 w 120000"/>
                  <a:gd name="T31" fmla="*/ 36237567 h 120000"/>
                  <a:gd name="T32" fmla="*/ 28905807 w 120000"/>
                  <a:gd name="T33" fmla="*/ 34468348 h 120000"/>
                  <a:gd name="T34" fmla="*/ 32365529 w 120000"/>
                  <a:gd name="T35" fmla="*/ 31803649 h 120000"/>
                  <a:gd name="T36" fmla="*/ 35112264 w 120000"/>
                  <a:gd name="T37" fmla="*/ 28443094 h 120000"/>
                  <a:gd name="T38" fmla="*/ 36950001 w 120000"/>
                  <a:gd name="T39" fmla="*/ 24683329 h 120000"/>
                  <a:gd name="T40" fmla="*/ 37878004 w 120000"/>
                  <a:gd name="T41" fmla="*/ 20681920 h 120000"/>
                  <a:gd name="T42" fmla="*/ 37895701 w 120000"/>
                  <a:gd name="T43" fmla="*/ 16596961 h 120000"/>
                  <a:gd name="T44" fmla="*/ 37002474 w 120000"/>
                  <a:gd name="T45" fmla="*/ 12586213 h 120000"/>
                  <a:gd name="T46" fmla="*/ 35197227 w 120000"/>
                  <a:gd name="T47" fmla="*/ 8808288 h 120000"/>
                  <a:gd name="T48" fmla="*/ 32479852 w 120000"/>
                  <a:gd name="T49" fmla="*/ 5420391 h 120000"/>
                  <a:gd name="T50" fmla="*/ 29047733 w 120000"/>
                  <a:gd name="T51" fmla="*/ 2730028 h 120000"/>
                  <a:gd name="T52" fmla="*/ 25206385 w 120000"/>
                  <a:gd name="T53" fmla="*/ 928889 h 120000"/>
                  <a:gd name="T54" fmla="*/ 21118554 w 120000"/>
                  <a:gd name="T55" fmla="*/ 18290 h 120000"/>
                  <a:gd name="T56" fmla="*/ 16945830 w 120000"/>
                  <a:gd name="T57" fmla="*/ 0 h 12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0000"/>
                  <a:gd name="T88" fmla="*/ 0 h 120000"/>
                  <a:gd name="T89" fmla="*/ 120000 w 120000"/>
                  <a:gd name="T90" fmla="*/ 120000 h 1200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0000" h="120000" extrusionOk="0">
                    <a:moveTo>
                      <a:pt x="53630" y="0"/>
                    </a:moveTo>
                    <a:lnTo>
                      <a:pt x="40668" y="2826"/>
                    </a:lnTo>
                    <a:lnTo>
                      <a:pt x="28462" y="8544"/>
                    </a:lnTo>
                    <a:lnTo>
                      <a:pt x="17526" y="17156"/>
                    </a:lnTo>
                    <a:lnTo>
                      <a:pt x="8830" y="28017"/>
                    </a:lnTo>
                    <a:lnTo>
                      <a:pt x="3009" y="40168"/>
                    </a:lnTo>
                    <a:lnTo>
                      <a:pt x="64" y="53100"/>
                    </a:lnTo>
                    <a:lnTo>
                      <a:pt x="0" y="66302"/>
                    </a:lnTo>
                    <a:lnTo>
                      <a:pt x="2819" y="79263"/>
                    </a:lnTo>
                    <a:lnTo>
                      <a:pt x="8526" y="91474"/>
                    </a:lnTo>
                    <a:lnTo>
                      <a:pt x="17124" y="102423"/>
                    </a:lnTo>
                    <a:lnTo>
                      <a:pt x="27999" y="111118"/>
                    </a:lnTo>
                    <a:lnTo>
                      <a:pt x="40161" y="116939"/>
                    </a:lnTo>
                    <a:lnTo>
                      <a:pt x="53100" y="119881"/>
                    </a:lnTo>
                    <a:lnTo>
                      <a:pt x="66306" y="119942"/>
                    </a:lnTo>
                    <a:lnTo>
                      <a:pt x="79270" y="117115"/>
                    </a:lnTo>
                    <a:lnTo>
                      <a:pt x="91481" y="111397"/>
                    </a:lnTo>
                    <a:lnTo>
                      <a:pt x="102430" y="102785"/>
                    </a:lnTo>
                    <a:lnTo>
                      <a:pt x="111123" y="91924"/>
                    </a:lnTo>
                    <a:lnTo>
                      <a:pt x="116939" y="79773"/>
                    </a:lnTo>
                    <a:lnTo>
                      <a:pt x="119876" y="66841"/>
                    </a:lnTo>
                    <a:lnTo>
                      <a:pt x="119932" y="53639"/>
                    </a:lnTo>
                    <a:lnTo>
                      <a:pt x="117105" y="40677"/>
                    </a:lnTo>
                    <a:lnTo>
                      <a:pt x="111392" y="28467"/>
                    </a:lnTo>
                    <a:lnTo>
                      <a:pt x="102792" y="17518"/>
                    </a:lnTo>
                    <a:lnTo>
                      <a:pt x="91930" y="8823"/>
                    </a:lnTo>
                    <a:lnTo>
                      <a:pt x="79773" y="3002"/>
                    </a:lnTo>
                    <a:lnTo>
                      <a:pt x="66836" y="59"/>
                    </a:lnTo>
                    <a:lnTo>
                      <a:pt x="53630" y="0"/>
                    </a:lnTo>
                    <a:close/>
                  </a:path>
                </a:pathLst>
              </a:custGeom>
              <a:solidFill>
                <a:srgbClr val="73D2E8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7" name="Shape 118"/>
              <p:cNvSpPr/>
              <p:nvPr/>
            </p:nvSpPr>
            <p:spPr>
              <a:xfrm>
                <a:off x="4268788" y="1229077"/>
                <a:ext cx="187158" cy="18729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294" y="0"/>
                    </a:moveTo>
                    <a:lnTo>
                      <a:pt x="37700" y="4295"/>
                    </a:lnTo>
                    <a:lnTo>
                      <a:pt x="17806" y="17399"/>
                    </a:lnTo>
                    <a:lnTo>
                      <a:pt x="4505" y="37202"/>
                    </a:lnTo>
                    <a:lnTo>
                      <a:pt x="0" y="59765"/>
                    </a:lnTo>
                    <a:lnTo>
                      <a:pt x="4295" y="82359"/>
                    </a:lnTo>
                    <a:lnTo>
                      <a:pt x="17399" y="102254"/>
                    </a:lnTo>
                    <a:lnTo>
                      <a:pt x="37202" y="115508"/>
                    </a:lnTo>
                    <a:lnTo>
                      <a:pt x="59765" y="120000"/>
                    </a:lnTo>
                    <a:lnTo>
                      <a:pt x="82359" y="115719"/>
                    </a:lnTo>
                    <a:lnTo>
                      <a:pt x="102254" y="102660"/>
                    </a:lnTo>
                    <a:lnTo>
                      <a:pt x="115508" y="82858"/>
                    </a:lnTo>
                    <a:lnTo>
                      <a:pt x="120000" y="60294"/>
                    </a:lnTo>
                    <a:lnTo>
                      <a:pt x="115719" y="37700"/>
                    </a:lnTo>
                    <a:lnTo>
                      <a:pt x="102660" y="17806"/>
                    </a:lnTo>
                    <a:lnTo>
                      <a:pt x="82858" y="4505"/>
                    </a:lnTo>
                    <a:lnTo>
                      <a:pt x="60294" y="0"/>
                    </a:lnTo>
                    <a:close/>
                  </a:path>
                </a:pathLst>
              </a:custGeom>
              <a:solidFill>
                <a:srgbClr val="73D2E8">
                  <a:lumMod val="50000"/>
                </a:srgbClr>
              </a:solidFill>
              <a:ln>
                <a:noFill/>
              </a:ln>
            </p:spPr>
            <p:txBody>
              <a:bodyPr lIns="0" tIns="0" rIns="0" bIns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914377" eaLnBrk="1" fontAlgn="auto" hangingPunct="1">
                  <a:defRPr/>
                </a:pPr>
                <a:endParaRPr kumimoji="0" sz="18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Shape 119"/>
              <p:cNvSpPr>
                <a:spLocks/>
              </p:cNvSpPr>
              <p:nvPr/>
            </p:nvSpPr>
            <p:spPr bwMode="auto">
              <a:xfrm>
                <a:off x="4532114" y="1359083"/>
                <a:ext cx="187158" cy="187298"/>
              </a:xfrm>
              <a:custGeom>
                <a:avLst/>
                <a:gdLst>
                  <a:gd name="T0" fmla="*/ 558350 w 120000"/>
                  <a:gd name="T1" fmla="*/ 0 h 120000"/>
                  <a:gd name="T2" fmla="*/ 348908 w 120000"/>
                  <a:gd name="T3" fmla="*/ 39816 h 120000"/>
                  <a:gd name="T4" fmla="*/ 164495 w 120000"/>
                  <a:gd name="T5" fmla="*/ 161288 h 120000"/>
                  <a:gd name="T6" fmla="*/ 41619 w 120000"/>
                  <a:gd name="T7" fmla="*/ 344858 h 120000"/>
                  <a:gd name="T8" fmla="*/ 0 w 120000"/>
                  <a:gd name="T9" fmla="*/ 554015 h 120000"/>
                  <a:gd name="T10" fmla="*/ 39669 w 120000"/>
                  <a:gd name="T11" fmla="*/ 763456 h 120000"/>
                  <a:gd name="T12" fmla="*/ 160720 w 120000"/>
                  <a:gd name="T13" fmla="*/ 947879 h 120000"/>
                  <a:gd name="T14" fmla="*/ 344296 w 120000"/>
                  <a:gd name="T15" fmla="*/ 1070742 h 120000"/>
                  <a:gd name="T16" fmla="*/ 553455 w 120000"/>
                  <a:gd name="T17" fmla="*/ 1112381 h 120000"/>
                  <a:gd name="T18" fmla="*/ 762894 w 120000"/>
                  <a:gd name="T19" fmla="*/ 1072696 h 120000"/>
                  <a:gd name="T20" fmla="*/ 947306 w 120000"/>
                  <a:gd name="T21" fmla="*/ 951647 h 120000"/>
                  <a:gd name="T22" fmla="*/ 1070601 w 120000"/>
                  <a:gd name="T23" fmla="*/ 768084 h 120000"/>
                  <a:gd name="T24" fmla="*/ 1112381 w 120000"/>
                  <a:gd name="T25" fmla="*/ 558914 h 120000"/>
                  <a:gd name="T26" fmla="*/ 1072561 w 120000"/>
                  <a:gd name="T27" fmla="*/ 349472 h 120000"/>
                  <a:gd name="T28" fmla="*/ 951076 w 120000"/>
                  <a:gd name="T29" fmla="*/ 165060 h 120000"/>
                  <a:gd name="T30" fmla="*/ 767520 w 120000"/>
                  <a:gd name="T31" fmla="*/ 41758 h 120000"/>
                  <a:gd name="T32" fmla="*/ 558350 w 120000"/>
                  <a:gd name="T33" fmla="*/ 0 h 12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000"/>
                  <a:gd name="T52" fmla="*/ 0 h 120000"/>
                  <a:gd name="T53" fmla="*/ 120000 w 120000"/>
                  <a:gd name="T54" fmla="*/ 120000 h 1200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000" h="120000" extrusionOk="0">
                    <a:moveTo>
                      <a:pt x="60233" y="0"/>
                    </a:moveTo>
                    <a:lnTo>
                      <a:pt x="37639" y="4295"/>
                    </a:lnTo>
                    <a:lnTo>
                      <a:pt x="17745" y="17399"/>
                    </a:lnTo>
                    <a:lnTo>
                      <a:pt x="4490" y="37202"/>
                    </a:lnTo>
                    <a:lnTo>
                      <a:pt x="0" y="59765"/>
                    </a:lnTo>
                    <a:lnTo>
                      <a:pt x="4279" y="82359"/>
                    </a:lnTo>
                    <a:lnTo>
                      <a:pt x="17338" y="102254"/>
                    </a:lnTo>
                    <a:lnTo>
                      <a:pt x="37141" y="115508"/>
                    </a:lnTo>
                    <a:lnTo>
                      <a:pt x="59705" y="120000"/>
                    </a:lnTo>
                    <a:lnTo>
                      <a:pt x="82298" y="115719"/>
                    </a:lnTo>
                    <a:lnTo>
                      <a:pt x="102192" y="102660"/>
                    </a:lnTo>
                    <a:lnTo>
                      <a:pt x="115493" y="82858"/>
                    </a:lnTo>
                    <a:lnTo>
                      <a:pt x="120000" y="60294"/>
                    </a:lnTo>
                    <a:lnTo>
                      <a:pt x="115704" y="37700"/>
                    </a:lnTo>
                    <a:lnTo>
                      <a:pt x="102599" y="17806"/>
                    </a:lnTo>
                    <a:lnTo>
                      <a:pt x="82797" y="4505"/>
                    </a:lnTo>
                    <a:lnTo>
                      <a:pt x="60233" y="0"/>
                    </a:lnTo>
                    <a:close/>
                  </a:path>
                </a:pathLst>
              </a:custGeom>
              <a:solidFill>
                <a:srgbClr val="73D2E8">
                  <a:lumMod val="75000"/>
                </a:srgbClr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9" name="Shape 121"/>
              <p:cNvSpPr>
                <a:spLocks/>
              </p:cNvSpPr>
              <p:nvPr/>
            </p:nvSpPr>
            <p:spPr bwMode="auto">
              <a:xfrm>
                <a:off x="6873767" y="4192787"/>
                <a:ext cx="317734" cy="315102"/>
              </a:xfrm>
              <a:custGeom>
                <a:avLst/>
                <a:gdLst>
                  <a:gd name="T0" fmla="*/ 7767270 w 120000"/>
                  <a:gd name="T1" fmla="*/ 0 h 120000"/>
                  <a:gd name="T2" fmla="*/ 5312757 w 120000"/>
                  <a:gd name="T3" fmla="*/ 386568 h 120000"/>
                  <a:gd name="T4" fmla="*/ 3180599 w 120000"/>
                  <a:gd name="T5" fmla="*/ 1463289 h 120000"/>
                  <a:gd name="T6" fmla="*/ 1499002 w 120000"/>
                  <a:gd name="T7" fmla="*/ 3104991 h 120000"/>
                  <a:gd name="T8" fmla="*/ 395965 w 120000"/>
                  <a:gd name="T9" fmla="*/ 5186946 h 120000"/>
                  <a:gd name="T10" fmla="*/ 0 w 120000"/>
                  <a:gd name="T11" fmla="*/ 7583923 h 120000"/>
                  <a:gd name="T12" fmla="*/ 395965 w 120000"/>
                  <a:gd name="T13" fmla="*/ 9981066 h 120000"/>
                  <a:gd name="T14" fmla="*/ 1499002 w 120000"/>
                  <a:gd name="T15" fmla="*/ 12062852 h 120000"/>
                  <a:gd name="T16" fmla="*/ 3180599 w 120000"/>
                  <a:gd name="T17" fmla="*/ 13704721 h 120000"/>
                  <a:gd name="T18" fmla="*/ 5312757 w 120000"/>
                  <a:gd name="T19" fmla="*/ 14781333 h 120000"/>
                  <a:gd name="T20" fmla="*/ 7767270 w 120000"/>
                  <a:gd name="T21" fmla="*/ 15167988 h 120000"/>
                  <a:gd name="T22" fmla="*/ 10221635 w 120000"/>
                  <a:gd name="T23" fmla="*/ 14781333 h 120000"/>
                  <a:gd name="T24" fmla="*/ 12353645 w 120000"/>
                  <a:gd name="T25" fmla="*/ 13704721 h 120000"/>
                  <a:gd name="T26" fmla="*/ 14035381 w 120000"/>
                  <a:gd name="T27" fmla="*/ 12062852 h 120000"/>
                  <a:gd name="T28" fmla="*/ 15138278 w 120000"/>
                  <a:gd name="T29" fmla="*/ 9981066 h 120000"/>
                  <a:gd name="T30" fmla="*/ 15534537 w 120000"/>
                  <a:gd name="T31" fmla="*/ 7583923 h 120000"/>
                  <a:gd name="T32" fmla="*/ 15138278 w 120000"/>
                  <a:gd name="T33" fmla="*/ 5186946 h 120000"/>
                  <a:gd name="T34" fmla="*/ 14035381 w 120000"/>
                  <a:gd name="T35" fmla="*/ 3104991 h 120000"/>
                  <a:gd name="T36" fmla="*/ 12353645 w 120000"/>
                  <a:gd name="T37" fmla="*/ 1463289 h 120000"/>
                  <a:gd name="T38" fmla="*/ 10221635 w 120000"/>
                  <a:gd name="T39" fmla="*/ 386568 h 120000"/>
                  <a:gd name="T40" fmla="*/ 7767270 w 120000"/>
                  <a:gd name="T41" fmla="*/ 0 h 1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0000"/>
                  <a:gd name="T64" fmla="*/ 0 h 120000"/>
                  <a:gd name="T65" fmla="*/ 120000 w 120000"/>
                  <a:gd name="T66" fmla="*/ 120000 h 1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0000" h="120000" extrusionOk="0">
                    <a:moveTo>
                      <a:pt x="59904" y="0"/>
                    </a:moveTo>
                    <a:lnTo>
                      <a:pt x="40974" y="3057"/>
                    </a:lnTo>
                    <a:lnTo>
                      <a:pt x="24530" y="11572"/>
                    </a:lnTo>
                    <a:lnTo>
                      <a:pt x="11561" y="24555"/>
                    </a:lnTo>
                    <a:lnTo>
                      <a:pt x="3054" y="41019"/>
                    </a:lnTo>
                    <a:lnTo>
                      <a:pt x="0" y="59975"/>
                    </a:lnTo>
                    <a:lnTo>
                      <a:pt x="3054" y="78932"/>
                    </a:lnTo>
                    <a:lnTo>
                      <a:pt x="11561" y="95395"/>
                    </a:lnTo>
                    <a:lnTo>
                      <a:pt x="24530" y="108379"/>
                    </a:lnTo>
                    <a:lnTo>
                      <a:pt x="40974" y="116893"/>
                    </a:lnTo>
                    <a:lnTo>
                      <a:pt x="59904" y="119951"/>
                    </a:lnTo>
                    <a:lnTo>
                      <a:pt x="78833" y="116893"/>
                    </a:lnTo>
                    <a:lnTo>
                      <a:pt x="95276" y="108379"/>
                    </a:lnTo>
                    <a:lnTo>
                      <a:pt x="108246" y="95395"/>
                    </a:lnTo>
                    <a:lnTo>
                      <a:pt x="116752" y="78932"/>
                    </a:lnTo>
                    <a:lnTo>
                      <a:pt x="119808" y="59975"/>
                    </a:lnTo>
                    <a:lnTo>
                      <a:pt x="116752" y="41019"/>
                    </a:lnTo>
                    <a:lnTo>
                      <a:pt x="108246" y="24555"/>
                    </a:lnTo>
                    <a:lnTo>
                      <a:pt x="95276" y="11572"/>
                    </a:lnTo>
                    <a:lnTo>
                      <a:pt x="78833" y="3057"/>
                    </a:lnTo>
                    <a:lnTo>
                      <a:pt x="59904" y="0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10" name="Shape 122"/>
              <p:cNvSpPr>
                <a:spLocks/>
              </p:cNvSpPr>
              <p:nvPr/>
            </p:nvSpPr>
            <p:spPr bwMode="auto">
              <a:xfrm>
                <a:off x="7263318" y="4014304"/>
                <a:ext cx="176276" cy="178483"/>
              </a:xfrm>
              <a:custGeom>
                <a:avLst/>
                <a:gdLst>
                  <a:gd name="T0" fmla="*/ 428144 w 120000"/>
                  <a:gd name="T1" fmla="*/ 0 h 120000"/>
                  <a:gd name="T2" fmla="*/ 261413 w 120000"/>
                  <a:gd name="T3" fmla="*/ 33640 h 120000"/>
                  <a:gd name="T4" fmla="*/ 125331 w 120000"/>
                  <a:gd name="T5" fmla="*/ 125393 h 120000"/>
                  <a:gd name="T6" fmla="*/ 33610 w 120000"/>
                  <a:gd name="T7" fmla="*/ 261493 h 120000"/>
                  <a:gd name="T8" fmla="*/ 0 w 120000"/>
                  <a:gd name="T9" fmla="*/ 428144 h 120000"/>
                  <a:gd name="T10" fmla="*/ 33610 w 120000"/>
                  <a:gd name="T11" fmla="*/ 594793 h 120000"/>
                  <a:gd name="T12" fmla="*/ 125331 w 120000"/>
                  <a:gd name="T13" fmla="*/ 730891 h 120000"/>
                  <a:gd name="T14" fmla="*/ 261413 w 120000"/>
                  <a:gd name="T15" fmla="*/ 822645 h 120000"/>
                  <a:gd name="T16" fmla="*/ 428144 w 120000"/>
                  <a:gd name="T17" fmla="*/ 856295 h 120000"/>
                  <a:gd name="T18" fmla="*/ 594870 w 120000"/>
                  <a:gd name="T19" fmla="*/ 822645 h 120000"/>
                  <a:gd name="T20" fmla="*/ 730952 w 120000"/>
                  <a:gd name="T21" fmla="*/ 730891 h 120000"/>
                  <a:gd name="T22" fmla="*/ 822673 w 120000"/>
                  <a:gd name="T23" fmla="*/ 594793 h 120000"/>
                  <a:gd name="T24" fmla="*/ 856295 w 120000"/>
                  <a:gd name="T25" fmla="*/ 428144 h 120000"/>
                  <a:gd name="T26" fmla="*/ 822673 w 120000"/>
                  <a:gd name="T27" fmla="*/ 261493 h 120000"/>
                  <a:gd name="T28" fmla="*/ 730952 w 120000"/>
                  <a:gd name="T29" fmla="*/ 125393 h 120000"/>
                  <a:gd name="T30" fmla="*/ 594870 w 120000"/>
                  <a:gd name="T31" fmla="*/ 33640 h 120000"/>
                  <a:gd name="T32" fmla="*/ 428144 w 120000"/>
                  <a:gd name="T33" fmla="*/ 0 h 12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000"/>
                  <a:gd name="T52" fmla="*/ 0 h 120000"/>
                  <a:gd name="T53" fmla="*/ 120000 w 120000"/>
                  <a:gd name="T54" fmla="*/ 120000 h 1200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000" h="120000" extrusionOk="0">
                    <a:moveTo>
                      <a:pt x="59957" y="0"/>
                    </a:moveTo>
                    <a:lnTo>
                      <a:pt x="36608" y="4711"/>
                    </a:lnTo>
                    <a:lnTo>
                      <a:pt x="17551" y="17560"/>
                    </a:lnTo>
                    <a:lnTo>
                      <a:pt x="4707" y="36619"/>
                    </a:lnTo>
                    <a:lnTo>
                      <a:pt x="0" y="59957"/>
                    </a:lnTo>
                    <a:lnTo>
                      <a:pt x="4707" y="83294"/>
                    </a:lnTo>
                    <a:lnTo>
                      <a:pt x="17551" y="102353"/>
                    </a:lnTo>
                    <a:lnTo>
                      <a:pt x="36608" y="115202"/>
                    </a:lnTo>
                    <a:lnTo>
                      <a:pt x="59957" y="119914"/>
                    </a:lnTo>
                    <a:lnTo>
                      <a:pt x="83305" y="115202"/>
                    </a:lnTo>
                    <a:lnTo>
                      <a:pt x="102362" y="102353"/>
                    </a:lnTo>
                    <a:lnTo>
                      <a:pt x="115206" y="83294"/>
                    </a:lnTo>
                    <a:lnTo>
                      <a:pt x="119914" y="59957"/>
                    </a:lnTo>
                    <a:lnTo>
                      <a:pt x="115206" y="36619"/>
                    </a:lnTo>
                    <a:lnTo>
                      <a:pt x="102362" y="17560"/>
                    </a:lnTo>
                    <a:lnTo>
                      <a:pt x="83305" y="4711"/>
                    </a:lnTo>
                    <a:lnTo>
                      <a:pt x="59957" y="0"/>
                    </a:lnTo>
                    <a:close/>
                  </a:path>
                </a:pathLst>
              </a:custGeom>
              <a:solidFill>
                <a:srgbClr val="76C2A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11" name="Shape 123"/>
              <p:cNvSpPr>
                <a:spLocks/>
              </p:cNvSpPr>
              <p:nvPr/>
            </p:nvSpPr>
            <p:spPr bwMode="auto">
              <a:xfrm>
                <a:off x="8414557" y="1361287"/>
                <a:ext cx="202393" cy="204925"/>
              </a:xfrm>
              <a:custGeom>
                <a:avLst/>
                <a:gdLst>
                  <a:gd name="T0" fmla="*/ 963874 w 120000"/>
                  <a:gd name="T1" fmla="*/ 0 h 120000"/>
                  <a:gd name="T2" fmla="*/ 628796 w 120000"/>
                  <a:gd name="T3" fmla="*/ 15164 h 120000"/>
                  <a:gd name="T4" fmla="*/ 326104 w 120000"/>
                  <a:gd name="T5" fmla="*/ 164215 h 120000"/>
                  <a:gd name="T6" fmla="*/ 109935 w 120000"/>
                  <a:gd name="T7" fmla="*/ 413680 h 120000"/>
                  <a:gd name="T8" fmla="*/ 0 w 120000"/>
                  <a:gd name="T9" fmla="*/ 729286 h 120000"/>
                  <a:gd name="T10" fmla="*/ 16043 w 120000"/>
                  <a:gd name="T11" fmla="*/ 1076763 h 120000"/>
                  <a:gd name="T12" fmla="*/ 160360 w 120000"/>
                  <a:gd name="T13" fmla="*/ 1391091 h 120000"/>
                  <a:gd name="T14" fmla="*/ 401505 w 120000"/>
                  <a:gd name="T15" fmla="*/ 1616321 h 120000"/>
                  <a:gd name="T16" fmla="*/ 706281 w 120000"/>
                  <a:gd name="T17" fmla="*/ 1731704 h 120000"/>
                  <a:gd name="T18" fmla="*/ 1041503 w 120000"/>
                  <a:gd name="T19" fmla="*/ 1716525 h 120000"/>
                  <a:gd name="T20" fmla="*/ 1344200 w 120000"/>
                  <a:gd name="T21" fmla="*/ 1567494 h 120000"/>
                  <a:gd name="T22" fmla="*/ 1560385 w 120000"/>
                  <a:gd name="T23" fmla="*/ 1318026 h 120000"/>
                  <a:gd name="T24" fmla="*/ 1670319 w 120000"/>
                  <a:gd name="T25" fmla="*/ 1002405 h 120000"/>
                  <a:gd name="T26" fmla="*/ 1654268 w 120000"/>
                  <a:gd name="T27" fmla="*/ 654933 h 120000"/>
                  <a:gd name="T28" fmla="*/ 1509500 w 120000"/>
                  <a:gd name="T29" fmla="*/ 340598 h 120000"/>
                  <a:gd name="T30" fmla="*/ 1268413 w 120000"/>
                  <a:gd name="T31" fmla="*/ 115375 h 120000"/>
                  <a:gd name="T32" fmla="*/ 963874 w 120000"/>
                  <a:gd name="T33" fmla="*/ 0 h 12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000"/>
                  <a:gd name="T52" fmla="*/ 0 h 120000"/>
                  <a:gd name="T53" fmla="*/ 120000 w 120000"/>
                  <a:gd name="T54" fmla="*/ 120000 h 1200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000" h="120000" extrusionOk="0">
                    <a:moveTo>
                      <a:pt x="69232" y="0"/>
                    </a:moveTo>
                    <a:lnTo>
                      <a:pt x="45165" y="1048"/>
                    </a:lnTo>
                    <a:lnTo>
                      <a:pt x="23423" y="11345"/>
                    </a:lnTo>
                    <a:lnTo>
                      <a:pt x="7896" y="28580"/>
                    </a:lnTo>
                    <a:lnTo>
                      <a:pt x="0" y="50384"/>
                    </a:lnTo>
                    <a:lnTo>
                      <a:pt x="1152" y="74390"/>
                    </a:lnTo>
                    <a:lnTo>
                      <a:pt x="11518" y="96106"/>
                    </a:lnTo>
                    <a:lnTo>
                      <a:pt x="28839" y="111666"/>
                    </a:lnTo>
                    <a:lnTo>
                      <a:pt x="50730" y="119638"/>
                    </a:lnTo>
                    <a:lnTo>
                      <a:pt x="74808" y="118589"/>
                    </a:lnTo>
                    <a:lnTo>
                      <a:pt x="96550" y="108293"/>
                    </a:lnTo>
                    <a:lnTo>
                      <a:pt x="112078" y="91058"/>
                    </a:lnTo>
                    <a:lnTo>
                      <a:pt x="119974" y="69253"/>
                    </a:lnTo>
                    <a:lnTo>
                      <a:pt x="118821" y="45247"/>
                    </a:lnTo>
                    <a:lnTo>
                      <a:pt x="108423" y="23531"/>
                    </a:lnTo>
                    <a:lnTo>
                      <a:pt x="91106" y="7971"/>
                    </a:lnTo>
                    <a:lnTo>
                      <a:pt x="69232" y="0"/>
                    </a:lnTo>
                    <a:close/>
                  </a:path>
                </a:pathLst>
              </a:custGeom>
              <a:solidFill>
                <a:srgbClr val="FC606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12" name="Shape 124"/>
              <p:cNvSpPr>
                <a:spLocks/>
              </p:cNvSpPr>
              <p:nvPr/>
            </p:nvSpPr>
            <p:spPr bwMode="auto">
              <a:xfrm>
                <a:off x="8175169" y="1354676"/>
                <a:ext cx="100108" cy="99158"/>
              </a:xfrm>
              <a:custGeom>
                <a:avLst/>
                <a:gdLst>
                  <a:gd name="T0" fmla="*/ 27982 w 120000"/>
                  <a:gd name="T1" fmla="*/ 0 h 120000"/>
                  <a:gd name="T2" fmla="*/ 18314 w 120000"/>
                  <a:gd name="T3" fmla="*/ 452 h 120000"/>
                  <a:gd name="T4" fmla="*/ 9521 w 120000"/>
                  <a:gd name="T5" fmla="*/ 4309 h 120000"/>
                  <a:gd name="T6" fmla="*/ 3226 w 120000"/>
                  <a:gd name="T7" fmla="*/ 10746 h 120000"/>
                  <a:gd name="T8" fmla="*/ 0 w 120000"/>
                  <a:gd name="T9" fmla="*/ 18875 h 120000"/>
                  <a:gd name="T10" fmla="*/ 415 w 120000"/>
                  <a:gd name="T11" fmla="*/ 27807 h 120000"/>
                  <a:gd name="T12" fmla="*/ 4555 w 120000"/>
                  <a:gd name="T13" fmla="*/ 35860 h 120000"/>
                  <a:gd name="T14" fmla="*/ 11487 w 120000"/>
                  <a:gd name="T15" fmla="*/ 41599 h 120000"/>
                  <a:gd name="T16" fmla="*/ 20276 w 120000"/>
                  <a:gd name="T17" fmla="*/ 44512 h 120000"/>
                  <a:gd name="T18" fmla="*/ 29981 w 120000"/>
                  <a:gd name="T19" fmla="*/ 44084 h 120000"/>
                  <a:gd name="T20" fmla="*/ 38738 w 120000"/>
                  <a:gd name="T21" fmla="*/ 40203 h 120000"/>
                  <a:gd name="T22" fmla="*/ 45015 w 120000"/>
                  <a:gd name="T23" fmla="*/ 33768 h 120000"/>
                  <a:gd name="T24" fmla="*/ 48235 w 120000"/>
                  <a:gd name="T25" fmla="*/ 25652 h 120000"/>
                  <a:gd name="T26" fmla="*/ 47818 w 120000"/>
                  <a:gd name="T27" fmla="*/ 16728 h 120000"/>
                  <a:gd name="T28" fmla="*/ 43680 w 120000"/>
                  <a:gd name="T29" fmla="*/ 8668 h 120000"/>
                  <a:gd name="T30" fmla="*/ 36754 w 120000"/>
                  <a:gd name="T31" fmla="*/ 2914 h 120000"/>
                  <a:gd name="T32" fmla="*/ 27982 w 120000"/>
                  <a:gd name="T33" fmla="*/ 0 h 12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000"/>
                  <a:gd name="T52" fmla="*/ 0 h 120000"/>
                  <a:gd name="T53" fmla="*/ 120000 w 120000"/>
                  <a:gd name="T54" fmla="*/ 120000 h 1200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000" h="120000" extrusionOk="0">
                    <a:moveTo>
                      <a:pt x="69585" y="0"/>
                    </a:moveTo>
                    <a:lnTo>
                      <a:pt x="45541" y="1218"/>
                    </a:lnTo>
                    <a:lnTo>
                      <a:pt x="23677" y="11607"/>
                    </a:lnTo>
                    <a:lnTo>
                      <a:pt x="8022" y="28948"/>
                    </a:lnTo>
                    <a:lnTo>
                      <a:pt x="0" y="50847"/>
                    </a:lnTo>
                    <a:lnTo>
                      <a:pt x="1034" y="74910"/>
                    </a:lnTo>
                    <a:lnTo>
                      <a:pt x="11325" y="96603"/>
                    </a:lnTo>
                    <a:lnTo>
                      <a:pt x="28565" y="112064"/>
                    </a:lnTo>
                    <a:lnTo>
                      <a:pt x="50421" y="119910"/>
                    </a:lnTo>
                    <a:lnTo>
                      <a:pt x="74554" y="118757"/>
                    </a:lnTo>
                    <a:lnTo>
                      <a:pt x="96329" y="108302"/>
                    </a:lnTo>
                    <a:lnTo>
                      <a:pt x="111940" y="90967"/>
                    </a:lnTo>
                    <a:lnTo>
                      <a:pt x="119946" y="69104"/>
                    </a:lnTo>
                    <a:lnTo>
                      <a:pt x="118909" y="45064"/>
                    </a:lnTo>
                    <a:lnTo>
                      <a:pt x="108619" y="23350"/>
                    </a:lnTo>
                    <a:lnTo>
                      <a:pt x="91396" y="7852"/>
                    </a:lnTo>
                    <a:lnTo>
                      <a:pt x="69585" y="0"/>
                    </a:lnTo>
                    <a:close/>
                  </a:path>
                </a:pathLst>
              </a:custGeom>
              <a:solidFill>
                <a:srgbClr val="FC606F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000000"/>
                  </a:solidFill>
                  <a:latin typeface="Century Gothic"/>
                  <a:ea typeface="微软雅黑"/>
                </a:endParaRPr>
              </a:p>
            </p:txBody>
          </p:sp>
          <p:pic>
            <p:nvPicPr>
              <p:cNvPr id="33814" name="圖片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9800" y="1009650"/>
                <a:ext cx="1836738" cy="183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5" name="圖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1100" y="2479676"/>
                <a:ext cx="2030413" cy="203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6" name="圖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1" y="1201737"/>
                <a:ext cx="2117725" cy="2117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文本占位符 1"/>
            <p:cNvSpPr txBox="1">
              <a:spLocks/>
            </p:cNvSpPr>
            <p:nvPr/>
          </p:nvSpPr>
          <p:spPr>
            <a:xfrm>
              <a:off x="5410384" y="1161170"/>
              <a:ext cx="2320037" cy="583468"/>
            </a:xfrm>
            <a:prstGeom prst="rect">
              <a:avLst/>
            </a:prstGeom>
            <a:solidFill>
              <a:srgbClr val="E73A1C"/>
            </a:solidFill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zh-TW" altLang="en-US" sz="3600" dirty="0">
                  <a:solidFill>
                    <a:srgbClr val="FFFFFF"/>
                  </a:solidFill>
                  <a:latin typeface="Century Gothic"/>
                  <a:ea typeface="微软雅黑"/>
                </a:rPr>
                <a:t>應具備的</a:t>
              </a:r>
              <a:endParaRPr lang="zh-CN" altLang="en-US" sz="3600" dirty="0">
                <a:solidFill>
                  <a:srgbClr val="FFFFFF"/>
                </a:solidFill>
                <a:latin typeface="Century Gothic"/>
                <a:ea typeface="微软雅黑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257800" y="5119688"/>
            <a:ext cx="10064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zh-TW" altLang="en-US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rPr>
              <a:t>能力</a:t>
            </a:r>
            <a:endParaRPr lang="zh-TW" altLang="en-US" sz="3200" dirty="0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33796" name="矩形 16"/>
          <p:cNvSpPr>
            <a:spLocks noChangeArrowheads="1"/>
          </p:cNvSpPr>
          <p:nvPr/>
        </p:nvSpPr>
        <p:spPr bwMode="auto">
          <a:xfrm>
            <a:off x="4976813" y="5719763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2388"/>
              </a:spcBef>
            </a:pPr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涵蓋技能層面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7" name="矩形 17"/>
          <p:cNvSpPr>
            <a:spLocks noChangeArrowheads="1"/>
          </p:cNvSpPr>
          <p:nvPr/>
        </p:nvSpPr>
        <p:spPr bwMode="auto">
          <a:xfrm>
            <a:off x="7324725" y="3759200"/>
            <a:ext cx="1855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涵蓋情意、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價值、習慣層面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16813" y="3044825"/>
            <a:ext cx="1006475" cy="66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TW" altLang="en-US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rPr>
              <a:t>態度</a:t>
            </a:r>
            <a:endParaRPr lang="en-US" altLang="zh-CN" sz="3200" b="1" kern="0" dirty="0">
              <a:solidFill>
                <a:srgbClr val="000000">
                  <a:lumMod val="75000"/>
                  <a:lumOff val="25000"/>
                </a:srgbClr>
              </a:solidFill>
              <a:latin typeface="Century Gothic"/>
              <a:ea typeface="微软雅黑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8088" y="3027363"/>
            <a:ext cx="1006475" cy="731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TW" altLang="en-US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rPr>
              <a:t>知識</a:t>
            </a:r>
            <a:endParaRPr lang="en-US" altLang="zh-CN" sz="3200" b="1" kern="0" dirty="0">
              <a:solidFill>
                <a:srgbClr val="000000">
                  <a:lumMod val="75000"/>
                  <a:lumOff val="25000"/>
                </a:srgbClr>
              </a:solidFill>
              <a:latin typeface="Century Gothic"/>
              <a:ea typeface="微软雅黑" charset="0"/>
            </a:endParaRPr>
          </a:p>
        </p:txBody>
      </p:sp>
      <p:sp>
        <p:nvSpPr>
          <p:cNvPr id="33800" name="矩形 22"/>
          <p:cNvSpPr>
            <a:spLocks noChangeArrowheads="1"/>
          </p:cNvSpPr>
          <p:nvPr/>
        </p:nvSpPr>
        <p:spPr bwMode="auto">
          <a:xfrm>
            <a:off x="3616325" y="3703638"/>
            <a:ext cx="185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涵蓋認知層面</a:t>
            </a:r>
            <a:endParaRPr lang="en-US" altLang="zh-TW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80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111500"/>
            <a:ext cx="303212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圖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894138"/>
            <a:ext cx="3014663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1"/>
          <p:cNvSpPr txBox="1">
            <a:spLocks/>
          </p:cNvSpPr>
          <p:nvPr/>
        </p:nvSpPr>
        <p:spPr>
          <a:xfrm>
            <a:off x="635000" y="5084763"/>
            <a:ext cx="2970213" cy="954087"/>
          </a:xfrm>
          <a:prstGeom prst="rect">
            <a:avLst/>
          </a:prstGeom>
          <a:solidFill>
            <a:srgbClr val="F0CEA3">
              <a:lumMod val="75000"/>
            </a:srgb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sz="2400" dirty="0">
                <a:solidFill>
                  <a:srgbClr val="FFFFFF"/>
                </a:solidFill>
                <a:latin typeface="Century Gothic"/>
                <a:ea typeface="微软雅黑"/>
              </a:rPr>
              <a:t>適應現在生活</a:t>
            </a:r>
            <a:endParaRPr lang="en-US" altLang="zh-TW" sz="2400" dirty="0">
              <a:solidFill>
                <a:srgbClr val="FFFFFF"/>
              </a:solidFill>
              <a:latin typeface="Century Gothic"/>
              <a:ea typeface="微软雅黑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TW" altLang="en-US" sz="2400" dirty="0">
                <a:solidFill>
                  <a:srgbClr val="FFFFFF"/>
                </a:solidFill>
                <a:latin typeface="Century Gothic"/>
                <a:ea typeface="微软雅黑"/>
              </a:rPr>
              <a:t>面對未來挑戰</a:t>
            </a:r>
            <a:endParaRPr lang="zh-CN" altLang="en-US" sz="2400" dirty="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3804" name="標題 1"/>
          <p:cNvSpPr>
            <a:spLocks noGrp="1"/>
          </p:cNvSpPr>
          <p:nvPr>
            <p:ph type="title"/>
          </p:nvPr>
        </p:nvSpPr>
        <p:spPr>
          <a:xfrm>
            <a:off x="280988" y="-57150"/>
            <a:ext cx="8562975" cy="1611313"/>
          </a:xfrm>
        </p:spPr>
        <p:txBody>
          <a:bodyPr/>
          <a:lstStyle/>
          <a:p>
            <a:r>
              <a:rPr lang="en-US" altLang="zh-TW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新課綱核心素養</a:t>
            </a:r>
          </a:p>
        </p:txBody>
      </p:sp>
    </p:spTree>
    <p:extLst>
      <p:ext uri="{BB962C8B-B14F-4D97-AF65-F5344CB8AC3E}">
        <p14:creationId xmlns:p14="http://schemas.microsoft.com/office/powerpoint/2010/main" val="103531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>
            <a:spLocks/>
          </p:cNvSpPr>
          <p:nvPr/>
        </p:nvSpPr>
        <p:spPr>
          <a:xfrm>
            <a:off x="8639175" y="5676900"/>
            <a:ext cx="523875" cy="560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+mn-lt"/>
                <a:ea typeface="微軟正黑體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微軟正黑體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400" dirty="0"/>
              <a:t>01</a:t>
            </a:r>
            <a:endParaRPr lang="zh-CN" altLang="en-US" sz="2400" dirty="0"/>
          </a:p>
        </p:txBody>
      </p:sp>
      <p:pic>
        <p:nvPicPr>
          <p:cNvPr id="34819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88975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版面配置區 1"/>
          <p:cNvSpPr txBox="1">
            <a:spLocks/>
          </p:cNvSpPr>
          <p:nvPr/>
        </p:nvSpPr>
        <p:spPr>
          <a:xfrm>
            <a:off x="-77788" y="5461000"/>
            <a:ext cx="9248776" cy="388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 生活情境 中涵育、整合、活用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4821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23520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群組 7"/>
          <p:cNvGrpSpPr>
            <a:grpSpLocks/>
          </p:cNvGrpSpPr>
          <p:nvPr/>
        </p:nvGrpSpPr>
        <p:grpSpPr bwMode="auto">
          <a:xfrm>
            <a:off x="1228725" y="652463"/>
            <a:ext cx="4549775" cy="1150937"/>
            <a:chOff x="7213600" y="4193453"/>
            <a:chExt cx="4549614" cy="1044666"/>
          </a:xfrm>
        </p:grpSpPr>
        <p:sp>
          <p:nvSpPr>
            <p:cNvPr id="34883" name="矩形 8"/>
            <p:cNvSpPr>
              <a:spLocks noChangeArrowheads="1"/>
            </p:cNvSpPr>
            <p:nvPr/>
          </p:nvSpPr>
          <p:spPr bwMode="auto">
            <a:xfrm>
              <a:off x="7213600" y="4847362"/>
              <a:ext cx="4549614" cy="39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2388"/>
                </a:spcBef>
              </a:pPr>
              <a:r>
                <a:rPr lang="zh-TW" altLang="en-US" sz="2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個人為學習的主體</a:t>
              </a:r>
              <a:endParaRPr lang="en-US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13600" y="4193453"/>
              <a:ext cx="1620781" cy="5922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TW" altLang="en-US" sz="28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  <a:ea typeface="微软雅黑" charset="0"/>
                </a:rPr>
                <a:t>自主行動</a:t>
              </a:r>
              <a:endParaRPr lang="en-US" altLang="zh-CN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34823" name="群組 10"/>
          <p:cNvGrpSpPr>
            <a:grpSpLocks/>
          </p:cNvGrpSpPr>
          <p:nvPr/>
        </p:nvGrpSpPr>
        <p:grpSpPr bwMode="auto">
          <a:xfrm>
            <a:off x="1228725" y="2051050"/>
            <a:ext cx="3810000" cy="1423988"/>
            <a:chOff x="7213600" y="4126893"/>
            <a:chExt cx="4549614" cy="1291756"/>
          </a:xfrm>
        </p:grpSpPr>
        <p:sp>
          <p:nvSpPr>
            <p:cNvPr id="34881" name="矩形 11"/>
            <p:cNvSpPr>
              <a:spLocks noChangeArrowheads="1"/>
            </p:cNvSpPr>
            <p:nvPr/>
          </p:nvSpPr>
          <p:spPr bwMode="auto">
            <a:xfrm>
              <a:off x="7213600" y="4720869"/>
              <a:ext cx="4549614" cy="69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廣泛運用各種工具</a:t>
              </a:r>
              <a:endParaRPr lang="en-US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有效與他人及環境互動</a:t>
              </a:r>
              <a:endParaRPr lang="en-US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13600" y="4126893"/>
              <a:ext cx="1935482" cy="5414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TW" altLang="en-US" sz="28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  <a:ea typeface="微软雅黑" charset="0"/>
                </a:rPr>
                <a:t>溝通互動</a:t>
              </a:r>
              <a:endParaRPr lang="en-US" altLang="zh-CN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34824" name="群組 13"/>
          <p:cNvGrpSpPr>
            <a:grpSpLocks/>
          </p:cNvGrpSpPr>
          <p:nvPr/>
        </p:nvGrpSpPr>
        <p:grpSpPr bwMode="auto">
          <a:xfrm>
            <a:off x="1228725" y="3732213"/>
            <a:ext cx="3810000" cy="1490662"/>
            <a:chOff x="7213600" y="4038848"/>
            <a:chExt cx="4549614" cy="1351686"/>
          </a:xfrm>
        </p:grpSpPr>
        <p:sp>
          <p:nvSpPr>
            <p:cNvPr id="34879" name="矩形 14"/>
            <p:cNvSpPr>
              <a:spLocks noChangeArrowheads="1"/>
            </p:cNvSpPr>
            <p:nvPr/>
          </p:nvSpPr>
          <p:spPr bwMode="auto">
            <a:xfrm>
              <a:off x="7213600" y="4692754"/>
              <a:ext cx="4549614" cy="697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912813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學習處理社會的多元性</a:t>
              </a:r>
              <a:endParaRPr lang="en-US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2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參與合作及人際關係</a:t>
              </a:r>
              <a:endParaRPr lang="en-US" altLang="zh-TW" sz="2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213600" y="4038848"/>
              <a:ext cx="1935482" cy="591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TW" altLang="en-US" sz="2800" b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  <a:ea typeface="微软雅黑" charset="0"/>
                </a:rPr>
                <a:t>社會參與</a:t>
              </a:r>
              <a:endParaRPr lang="en-US" altLang="zh-CN" sz="28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  <a:ea typeface="微软雅黑" charset="0"/>
              </a:endParaRPr>
            </a:p>
          </p:txBody>
        </p:sp>
      </p:grpSp>
      <p:grpSp>
        <p:nvGrpSpPr>
          <p:cNvPr id="34825" name="群組 10"/>
          <p:cNvGrpSpPr>
            <a:grpSpLocks/>
          </p:cNvGrpSpPr>
          <p:nvPr/>
        </p:nvGrpSpPr>
        <p:grpSpPr bwMode="auto">
          <a:xfrm>
            <a:off x="230188" y="3922713"/>
            <a:ext cx="900112" cy="900112"/>
            <a:chOff x="6185511" y="1914146"/>
            <a:chExt cx="1912212" cy="1912213"/>
          </a:xfrm>
        </p:grpSpPr>
        <p:grpSp>
          <p:nvGrpSpPr>
            <p:cNvPr id="34873" name="群組 6"/>
            <p:cNvGrpSpPr>
              <a:grpSpLocks/>
            </p:cNvGrpSpPr>
            <p:nvPr/>
          </p:nvGrpSpPr>
          <p:grpSpPr bwMode="auto">
            <a:xfrm>
              <a:off x="6185511" y="1914146"/>
              <a:ext cx="1912212" cy="1912213"/>
              <a:chOff x="6185511" y="1914144"/>
              <a:chExt cx="1912212" cy="1912211"/>
            </a:xfrm>
          </p:grpSpPr>
          <p:pic>
            <p:nvPicPr>
              <p:cNvPr id="34875" name="圖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11" y="1914144"/>
                <a:ext cx="1912212" cy="1912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矩形 20"/>
              <p:cNvSpPr/>
              <p:nvPr/>
            </p:nvSpPr>
            <p:spPr>
              <a:xfrm>
                <a:off x="6731858" y="2285120"/>
                <a:ext cx="903833" cy="1069084"/>
              </a:xfrm>
              <a:prstGeom prst="rect">
                <a:avLst/>
              </a:prstGeom>
              <a:solidFill>
                <a:srgbClr val="4F5D73"/>
              </a:solidFill>
              <a:ln w="76200" cap="flat" cmpd="sng" algn="ctr">
                <a:solidFill>
                  <a:srgbClr val="4F5D7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FFFFFF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576722" y="2426765"/>
                <a:ext cx="907204" cy="1005007"/>
              </a:xfrm>
              <a:prstGeom prst="rect">
                <a:avLst/>
              </a:prstGeom>
              <a:solidFill>
                <a:srgbClr val="4F5D73"/>
              </a:solidFill>
              <a:ln w="76200" cap="flat" cmpd="sng" algn="ctr">
                <a:solidFill>
                  <a:srgbClr val="4F5D7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FFFFFF"/>
                  </a:solidFill>
                  <a:latin typeface="Century Gothic"/>
                  <a:ea typeface="微软雅黑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549742" y="2285120"/>
                <a:ext cx="1183750" cy="1146653"/>
              </a:xfrm>
              <a:prstGeom prst="rect">
                <a:avLst/>
              </a:prstGeom>
              <a:solidFill>
                <a:srgbClr val="4F5D73"/>
              </a:solidFill>
              <a:ln w="76200" cap="flat" cmpd="sng" algn="ctr">
                <a:solidFill>
                  <a:srgbClr val="4F5D7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rgbClr val="FFFFFF"/>
                  </a:solidFill>
                  <a:latin typeface="Century Gothic"/>
                  <a:ea typeface="微软雅黑"/>
                </a:endParaRPr>
              </a:p>
            </p:txBody>
          </p:sp>
        </p:grpSp>
        <p:pic>
          <p:nvPicPr>
            <p:cNvPr id="34874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158" y="2181199"/>
              <a:ext cx="1378104" cy="137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6" name="群組 4"/>
          <p:cNvGrpSpPr>
            <a:grpSpLocks/>
          </p:cNvGrpSpPr>
          <p:nvPr/>
        </p:nvGrpSpPr>
        <p:grpSpPr bwMode="auto">
          <a:xfrm>
            <a:off x="3481388" y="636588"/>
            <a:ext cx="6145212" cy="4432300"/>
            <a:chOff x="1409859" y="474593"/>
            <a:chExt cx="8108323" cy="5703472"/>
          </a:xfrm>
        </p:grpSpPr>
        <p:grpSp>
          <p:nvGrpSpPr>
            <p:cNvPr id="34830" name="群組 41"/>
            <p:cNvGrpSpPr>
              <a:grpSpLocks/>
            </p:cNvGrpSpPr>
            <p:nvPr/>
          </p:nvGrpSpPr>
          <p:grpSpPr bwMode="auto">
            <a:xfrm>
              <a:off x="1409859" y="723596"/>
              <a:ext cx="8108323" cy="5454469"/>
              <a:chOff x="545701" y="1075288"/>
              <a:chExt cx="8108323" cy="5454469"/>
            </a:xfrm>
          </p:grpSpPr>
          <p:graphicFrame>
            <p:nvGraphicFramePr>
              <p:cNvPr id="34863" name="圖表 14"/>
              <p:cNvGraphicFramePr>
                <a:graphicFrameLocks/>
              </p:cNvGraphicFramePr>
              <p:nvPr/>
            </p:nvGraphicFramePr>
            <p:xfrm>
              <a:off x="545701" y="1075288"/>
              <a:ext cx="8108323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8" name="圖表" r:id="rId7" imgW="8114479" imgH="5456393" progId="Excel.Chart.8">
                      <p:embed/>
                    </p:oleObj>
                  </mc:Choice>
                  <mc:Fallback>
                    <p:oleObj name="圖表" r:id="rId7" imgW="8114479" imgH="5456393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1" y="1075288"/>
                            <a:ext cx="8108323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64" name="文字方塊 19"/>
              <p:cNvSpPr txBox="1">
                <a:spLocks noChangeArrowheads="1"/>
              </p:cNvSpPr>
              <p:nvPr/>
            </p:nvSpPr>
            <p:spPr bwMode="auto">
              <a:xfrm>
                <a:off x="2244510" y="2419434"/>
                <a:ext cx="109211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34865" name="文字方塊 20"/>
              <p:cNvSpPr txBox="1">
                <a:spLocks noChangeArrowheads="1"/>
              </p:cNvSpPr>
              <p:nvPr/>
            </p:nvSpPr>
            <p:spPr bwMode="auto">
              <a:xfrm>
                <a:off x="3336627" y="1485149"/>
                <a:ext cx="1177202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34866" name="文字方塊 21"/>
              <p:cNvSpPr txBox="1">
                <a:spLocks noChangeArrowheads="1"/>
              </p:cNvSpPr>
              <p:nvPr/>
            </p:nvSpPr>
            <p:spPr bwMode="auto">
              <a:xfrm>
                <a:off x="4670010" y="1465348"/>
                <a:ext cx="1339138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34867" name="文字方塊 22"/>
              <p:cNvSpPr txBox="1">
                <a:spLocks noChangeArrowheads="1"/>
              </p:cNvSpPr>
              <p:nvPr/>
            </p:nvSpPr>
            <p:spPr bwMode="auto">
              <a:xfrm>
                <a:off x="5842477" y="2465432"/>
                <a:ext cx="114462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34868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3" y="3802520"/>
                <a:ext cx="1109540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34869" name="文字方塊 24"/>
              <p:cNvSpPr txBox="1">
                <a:spLocks noChangeArrowheads="1"/>
              </p:cNvSpPr>
              <p:nvPr/>
            </p:nvSpPr>
            <p:spPr bwMode="auto">
              <a:xfrm>
                <a:off x="5334183" y="5022616"/>
                <a:ext cx="1207039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34870" name="文字方塊 25"/>
              <p:cNvSpPr txBox="1">
                <a:spLocks noChangeArrowheads="1"/>
              </p:cNvSpPr>
              <p:nvPr/>
            </p:nvSpPr>
            <p:spPr bwMode="auto">
              <a:xfrm>
                <a:off x="3944356" y="5497557"/>
                <a:ext cx="1334352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34871" name="文字方塊 26"/>
              <p:cNvSpPr txBox="1">
                <a:spLocks noChangeArrowheads="1"/>
              </p:cNvSpPr>
              <p:nvPr/>
            </p:nvSpPr>
            <p:spPr bwMode="auto">
              <a:xfrm>
                <a:off x="2735989" y="4997506"/>
                <a:ext cx="116166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34872" name="文字方塊 27"/>
              <p:cNvSpPr txBox="1">
                <a:spLocks noChangeArrowheads="1"/>
              </p:cNvSpPr>
              <p:nvPr/>
            </p:nvSpPr>
            <p:spPr bwMode="auto">
              <a:xfrm>
                <a:off x="2019357" y="3834912"/>
                <a:ext cx="1120475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1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34831" name="群組 42"/>
            <p:cNvGrpSpPr>
              <a:grpSpLocks/>
            </p:cNvGrpSpPr>
            <p:nvPr/>
          </p:nvGrpSpPr>
          <p:grpSpPr bwMode="auto">
            <a:xfrm>
              <a:off x="3256050" y="1621356"/>
              <a:ext cx="4395307" cy="3624429"/>
              <a:chOff x="7590237" y="3457720"/>
              <a:chExt cx="4395307" cy="3624429"/>
            </a:xfrm>
          </p:grpSpPr>
          <p:graphicFrame>
            <p:nvGraphicFramePr>
              <p:cNvPr id="34850" name="圖表 18"/>
              <p:cNvGraphicFramePr>
                <a:graphicFrameLocks/>
              </p:cNvGraphicFramePr>
              <p:nvPr/>
            </p:nvGraphicFramePr>
            <p:xfrm>
              <a:off x="7590237" y="3457720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9" name="圖表" r:id="rId9" imgW="4401693" imgH="3633531" progId="Excel.Chart.8">
                      <p:embed/>
                    </p:oleObj>
                  </mc:Choice>
                  <mc:Fallback>
                    <p:oleObj name="圖表" r:id="rId9" imgW="4401693" imgH="3633531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0237" y="3457720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文字方塊 45"/>
              <p:cNvSpPr txBox="1"/>
              <p:nvPr/>
            </p:nvSpPr>
            <p:spPr>
              <a:xfrm>
                <a:off x="8341390" y="5305688"/>
                <a:ext cx="439873" cy="3860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8420986" y="4752091"/>
                <a:ext cx="437778" cy="386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8684910" y="4282249"/>
                <a:ext cx="437778" cy="3881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9156201" y="3957446"/>
                <a:ext cx="437779" cy="3860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9876755" y="3957446"/>
                <a:ext cx="439873" cy="3860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0394130" y="4282249"/>
                <a:ext cx="439873" cy="3881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10731365" y="4752091"/>
                <a:ext cx="437779" cy="386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0697851" y="5283217"/>
                <a:ext cx="437779" cy="386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10318723" y="6045178"/>
                <a:ext cx="437778" cy="3881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9906080" y="6421052"/>
                <a:ext cx="437779" cy="3860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9212757" y="6410837"/>
                <a:ext cx="437778" cy="386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8701667" y="6055392"/>
                <a:ext cx="437778" cy="3860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4832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3788193" y="2999815"/>
                <a:ext cx="1602394" cy="161584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4849" name="文字方塊 43"/>
              <p:cNvSpPr txBox="1">
                <a:spLocks noChangeArrowheads="1"/>
              </p:cNvSpPr>
              <p:nvPr/>
            </p:nvSpPr>
            <p:spPr bwMode="auto">
              <a:xfrm>
                <a:off x="3846935" y="3320826"/>
                <a:ext cx="1528397" cy="1069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400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</a:t>
                </a:r>
                <a:endParaRPr lang="en-US" altLang="zh-TW" sz="24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/>
                <a:r>
                  <a:rPr lang="zh-TW" altLang="en-US" sz="2400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學習者</a:t>
                </a:r>
              </a:p>
            </p:txBody>
          </p:sp>
        </p:grpSp>
        <p:grpSp>
          <p:nvGrpSpPr>
            <p:cNvPr id="34833" name="群組 60"/>
            <p:cNvGrpSpPr>
              <a:grpSpLocks/>
            </p:cNvGrpSpPr>
            <p:nvPr/>
          </p:nvGrpSpPr>
          <p:grpSpPr bwMode="auto">
            <a:xfrm>
              <a:off x="3939329" y="474593"/>
              <a:ext cx="2946980" cy="716789"/>
              <a:chOff x="3798652" y="826285"/>
              <a:chExt cx="2946980" cy="716789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3799499" y="1073462"/>
                <a:ext cx="429399" cy="371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4729516" y="840584"/>
                <a:ext cx="427305" cy="3697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5525476" y="826285"/>
                <a:ext cx="429399" cy="3697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6317248" y="1173560"/>
                <a:ext cx="429399" cy="3697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34834" name="群組 73"/>
            <p:cNvGrpSpPr>
              <a:grpSpLocks/>
            </p:cNvGrpSpPr>
            <p:nvPr/>
          </p:nvGrpSpPr>
          <p:grpSpPr bwMode="auto">
            <a:xfrm>
              <a:off x="2427371" y="3615450"/>
              <a:ext cx="1581026" cy="2314534"/>
              <a:chOff x="2306002" y="3988441"/>
              <a:chExt cx="1581026" cy="2314534"/>
            </a:xfrm>
          </p:grpSpPr>
          <p:sp>
            <p:nvSpPr>
              <p:cNvPr id="35" name="文字方塊 34"/>
              <p:cNvSpPr txBox="1"/>
              <p:nvPr/>
            </p:nvSpPr>
            <p:spPr>
              <a:xfrm>
                <a:off x="2306481" y="3989396"/>
                <a:ext cx="429399" cy="3677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2446821" y="4726843"/>
                <a:ext cx="427305" cy="3697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2874126" y="5435692"/>
                <a:ext cx="429400" cy="3677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3458529" y="5936175"/>
                <a:ext cx="429399" cy="3677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34835" name="群組 72"/>
            <p:cNvGrpSpPr>
              <a:grpSpLocks/>
            </p:cNvGrpSpPr>
            <p:nvPr/>
          </p:nvGrpSpPr>
          <p:grpSpPr bwMode="auto">
            <a:xfrm>
              <a:off x="6976790" y="3391617"/>
              <a:ext cx="1541342" cy="2520904"/>
              <a:chOff x="6836113" y="3743309"/>
              <a:chExt cx="1541342" cy="2520904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7948965" y="3743390"/>
                <a:ext cx="429400" cy="3697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7806530" y="4444067"/>
                <a:ext cx="429400" cy="371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7381320" y="5310210"/>
                <a:ext cx="429399" cy="3697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836716" y="5894448"/>
                <a:ext cx="429399" cy="3697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68" name="弧形 67"/>
          <p:cNvSpPr/>
          <p:nvPr/>
        </p:nvSpPr>
        <p:spPr>
          <a:xfrm rot="3798608">
            <a:off x="6080919" y="2334419"/>
            <a:ext cx="2609850" cy="3449638"/>
          </a:xfrm>
          <a:prstGeom prst="arc">
            <a:avLst>
              <a:gd name="adj1" fmla="val 17128109"/>
              <a:gd name="adj2" fmla="val 0"/>
            </a:avLst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" name="弧形 68"/>
          <p:cNvSpPr/>
          <p:nvPr/>
        </p:nvSpPr>
        <p:spPr>
          <a:xfrm rot="10277414">
            <a:off x="4316413" y="2162175"/>
            <a:ext cx="2776537" cy="3141663"/>
          </a:xfrm>
          <a:prstGeom prst="arc">
            <a:avLst>
              <a:gd name="adj1" fmla="val 16200000"/>
              <a:gd name="adj2" fmla="val 21197262"/>
            </a:avLst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0" name="文字版面配置區 1"/>
          <p:cNvSpPr txBox="1">
            <a:spLocks/>
          </p:cNvSpPr>
          <p:nvPr/>
        </p:nvSpPr>
        <p:spPr>
          <a:xfrm>
            <a:off x="-77788" y="5843588"/>
            <a:ext cx="9248776" cy="393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培養學生成為以人為本的終身學習者</a:t>
            </a:r>
          </a:p>
        </p:txBody>
      </p:sp>
    </p:spTree>
    <p:extLst>
      <p:ext uri="{BB962C8B-B14F-4D97-AF65-F5344CB8AC3E}">
        <p14:creationId xmlns:p14="http://schemas.microsoft.com/office/powerpoint/2010/main" val="372944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群組 4"/>
          <p:cNvGrpSpPr>
            <a:grpSpLocks/>
          </p:cNvGrpSpPr>
          <p:nvPr/>
        </p:nvGrpSpPr>
        <p:grpSpPr bwMode="auto">
          <a:xfrm>
            <a:off x="-396875" y="88900"/>
            <a:ext cx="9432925" cy="6769100"/>
            <a:chOff x="1409859" y="474593"/>
            <a:chExt cx="8294010" cy="5703472"/>
          </a:xfrm>
        </p:grpSpPr>
        <p:grpSp>
          <p:nvGrpSpPr>
            <p:cNvPr id="35845" name="群組 41"/>
            <p:cNvGrpSpPr>
              <a:grpSpLocks/>
            </p:cNvGrpSpPr>
            <p:nvPr/>
          </p:nvGrpSpPr>
          <p:grpSpPr bwMode="auto">
            <a:xfrm>
              <a:off x="1409859" y="723596"/>
              <a:ext cx="8294010" cy="5454469"/>
              <a:chOff x="545701" y="1075288"/>
              <a:chExt cx="8294010" cy="5454469"/>
            </a:xfrm>
          </p:grpSpPr>
          <p:graphicFrame>
            <p:nvGraphicFramePr>
              <p:cNvPr id="35878" name="圖表 14"/>
              <p:cNvGraphicFramePr>
                <a:graphicFrameLocks/>
              </p:cNvGraphicFramePr>
              <p:nvPr/>
            </p:nvGraphicFramePr>
            <p:xfrm>
              <a:off x="545701" y="1075288"/>
              <a:ext cx="8294010" cy="5454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2" name="圖表" r:id="rId3" imgW="8114479" imgH="5456393" progId="Excel.Chart.8">
                      <p:embed/>
                    </p:oleObj>
                  </mc:Choice>
                  <mc:Fallback>
                    <p:oleObj name="圖表" r:id="rId3" imgW="8114479" imgH="5456393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5701" y="1075288"/>
                            <a:ext cx="8294010" cy="54544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879" name="文字方塊 19"/>
              <p:cNvSpPr txBox="1">
                <a:spLocks noChangeArrowheads="1"/>
              </p:cNvSpPr>
              <p:nvPr/>
            </p:nvSpPr>
            <p:spPr bwMode="auto">
              <a:xfrm>
                <a:off x="2192146" y="2419434"/>
                <a:ext cx="109211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35880" name="文字方塊 20"/>
              <p:cNvSpPr txBox="1">
                <a:spLocks noChangeArrowheads="1"/>
              </p:cNvSpPr>
              <p:nvPr/>
            </p:nvSpPr>
            <p:spPr bwMode="auto">
              <a:xfrm>
                <a:off x="3336627" y="1485149"/>
                <a:ext cx="1177202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35881" name="文字方塊 21"/>
              <p:cNvSpPr txBox="1">
                <a:spLocks noChangeArrowheads="1"/>
              </p:cNvSpPr>
              <p:nvPr/>
            </p:nvSpPr>
            <p:spPr bwMode="auto">
              <a:xfrm>
                <a:off x="4670010" y="1465348"/>
                <a:ext cx="1339138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35882" name="文字方塊 22"/>
              <p:cNvSpPr txBox="1">
                <a:spLocks noChangeArrowheads="1"/>
              </p:cNvSpPr>
              <p:nvPr/>
            </p:nvSpPr>
            <p:spPr bwMode="auto">
              <a:xfrm>
                <a:off x="5927665" y="2465432"/>
                <a:ext cx="114462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35883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3" y="3802520"/>
                <a:ext cx="1109540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35884" name="文字方塊 24"/>
              <p:cNvSpPr txBox="1">
                <a:spLocks noChangeArrowheads="1"/>
              </p:cNvSpPr>
              <p:nvPr/>
            </p:nvSpPr>
            <p:spPr bwMode="auto">
              <a:xfrm>
                <a:off x="5334183" y="5022616"/>
                <a:ext cx="1207039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35885" name="文字方塊 25"/>
              <p:cNvSpPr txBox="1">
                <a:spLocks noChangeArrowheads="1"/>
              </p:cNvSpPr>
              <p:nvPr/>
            </p:nvSpPr>
            <p:spPr bwMode="auto">
              <a:xfrm>
                <a:off x="3944356" y="5497557"/>
                <a:ext cx="1334352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35886" name="文字方塊 26"/>
              <p:cNvSpPr txBox="1">
                <a:spLocks noChangeArrowheads="1"/>
              </p:cNvSpPr>
              <p:nvPr/>
            </p:nvSpPr>
            <p:spPr bwMode="auto">
              <a:xfrm>
                <a:off x="2635343" y="4997506"/>
                <a:ext cx="1161667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35887" name="文字方塊 27"/>
              <p:cNvSpPr txBox="1">
                <a:spLocks noChangeArrowheads="1"/>
              </p:cNvSpPr>
              <p:nvPr/>
            </p:nvSpPr>
            <p:spPr bwMode="auto">
              <a:xfrm>
                <a:off x="2019357" y="3834912"/>
                <a:ext cx="1120475" cy="772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35846" name="群組 42"/>
            <p:cNvGrpSpPr>
              <a:grpSpLocks/>
            </p:cNvGrpSpPr>
            <p:nvPr/>
          </p:nvGrpSpPr>
          <p:grpSpPr bwMode="auto">
            <a:xfrm>
              <a:off x="3255919" y="1645155"/>
              <a:ext cx="4395307" cy="3624429"/>
              <a:chOff x="7590106" y="3481519"/>
              <a:chExt cx="4395307" cy="3624429"/>
            </a:xfrm>
          </p:grpSpPr>
          <p:graphicFrame>
            <p:nvGraphicFramePr>
              <p:cNvPr id="35865" name="圖表 18"/>
              <p:cNvGraphicFramePr>
                <a:graphicFrameLocks/>
              </p:cNvGraphicFramePr>
              <p:nvPr/>
            </p:nvGraphicFramePr>
            <p:xfrm>
              <a:off x="7590106" y="3481519"/>
              <a:ext cx="4395307" cy="36244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3" name="圖表" r:id="rId5" imgW="4401693" imgH="3633531" progId="Excel.Chart.8">
                      <p:embed/>
                    </p:oleObj>
                  </mc:Choice>
                  <mc:Fallback>
                    <p:oleObj name="圖表" r:id="rId5" imgW="4401693" imgH="3633531" progId="Excel.Char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0106" y="3481519"/>
                            <a:ext cx="4395307" cy="36244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文字方塊 23"/>
              <p:cNvSpPr txBox="1"/>
              <p:nvPr/>
            </p:nvSpPr>
            <p:spPr>
              <a:xfrm>
                <a:off x="8343078" y="5304477"/>
                <a:ext cx="439686" cy="3865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8422640" y="4752054"/>
                <a:ext cx="438290" cy="386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8686451" y="4282561"/>
                <a:ext cx="438290" cy="3865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9156846" y="3957527"/>
                <a:ext cx="438290" cy="386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9878488" y="3957527"/>
                <a:ext cx="439686" cy="386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10396341" y="4282561"/>
                <a:ext cx="436894" cy="3865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10732735" y="4752054"/>
                <a:ext cx="436895" cy="386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10699235" y="5283076"/>
                <a:ext cx="438290" cy="3865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10319570" y="6045500"/>
                <a:ext cx="438290" cy="3865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906405" y="6420025"/>
                <a:ext cx="438290" cy="3865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9212679" y="6410662"/>
                <a:ext cx="438290" cy="386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8701806" y="6054864"/>
                <a:ext cx="438290" cy="3865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5847" name="群組 45"/>
            <p:cNvGrpSpPr>
              <a:grpSpLocks/>
            </p:cNvGrpSpPr>
            <p:nvPr/>
          </p:nvGrpSpPr>
          <p:grpSpPr bwMode="auto">
            <a:xfrm>
              <a:off x="4652368" y="2648173"/>
              <a:ext cx="1602410" cy="1614467"/>
              <a:chOff x="3788210" y="2999865"/>
              <a:chExt cx="1602410" cy="1614467"/>
            </a:xfrm>
          </p:grpSpPr>
          <p:sp>
            <p:nvSpPr>
              <p:cNvPr id="21" name="橢圓 20"/>
              <p:cNvSpPr/>
              <p:nvPr/>
            </p:nvSpPr>
            <p:spPr>
              <a:xfrm>
                <a:off x="3788210" y="2999865"/>
                <a:ext cx="1602411" cy="161446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5864" name="文字方塊 21"/>
              <p:cNvSpPr txBox="1">
                <a:spLocks noChangeArrowheads="1"/>
              </p:cNvSpPr>
              <p:nvPr/>
            </p:nvSpPr>
            <p:spPr bwMode="auto">
              <a:xfrm>
                <a:off x="3838307" y="3486441"/>
                <a:ext cx="1528397" cy="7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2400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</a:t>
                </a:r>
                <a:endParaRPr lang="en-US" altLang="zh-TW" sz="24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1" hangingPunct="1"/>
                <a:r>
                  <a:rPr lang="zh-TW" altLang="en-US" sz="2400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學習者</a:t>
                </a:r>
              </a:p>
            </p:txBody>
          </p:sp>
        </p:grpSp>
        <p:grpSp>
          <p:nvGrpSpPr>
            <p:cNvPr id="35848" name="群組 60"/>
            <p:cNvGrpSpPr>
              <a:grpSpLocks/>
            </p:cNvGrpSpPr>
            <p:nvPr/>
          </p:nvGrpSpPr>
          <p:grpSpPr bwMode="auto">
            <a:xfrm>
              <a:off x="3939329" y="474593"/>
              <a:ext cx="2946980" cy="716789"/>
              <a:chOff x="3798652" y="826285"/>
              <a:chExt cx="2946980" cy="716789"/>
            </a:xfrm>
          </p:grpSpPr>
          <p:sp>
            <p:nvSpPr>
              <p:cNvPr id="17" name="文字方塊 16"/>
              <p:cNvSpPr txBox="1"/>
              <p:nvPr/>
            </p:nvSpPr>
            <p:spPr>
              <a:xfrm>
                <a:off x="3798423" y="1073739"/>
                <a:ext cx="428520" cy="3705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728044" y="840999"/>
                <a:ext cx="428520" cy="3705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5525062" y="826285"/>
                <a:ext cx="428519" cy="3705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316496" y="1172720"/>
                <a:ext cx="428520" cy="3705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35849" name="群組 73"/>
            <p:cNvGrpSpPr>
              <a:grpSpLocks/>
            </p:cNvGrpSpPr>
            <p:nvPr/>
          </p:nvGrpSpPr>
          <p:grpSpPr bwMode="auto">
            <a:xfrm>
              <a:off x="2427371" y="3615450"/>
              <a:ext cx="1581026" cy="2314534"/>
              <a:chOff x="2306002" y="3988441"/>
              <a:chExt cx="1581026" cy="2314534"/>
            </a:xfrm>
          </p:grpSpPr>
          <p:sp>
            <p:nvSpPr>
              <p:cNvPr id="13" name="文字方塊 12"/>
              <p:cNvSpPr txBox="1"/>
              <p:nvPr/>
            </p:nvSpPr>
            <p:spPr>
              <a:xfrm>
                <a:off x="2306049" y="3988239"/>
                <a:ext cx="428519" cy="367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2445632" y="4726587"/>
                <a:ext cx="428519" cy="36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2874151" y="5435508"/>
                <a:ext cx="428520" cy="367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459003" y="5935766"/>
                <a:ext cx="428519" cy="367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35850" name="群組 72"/>
            <p:cNvGrpSpPr>
              <a:grpSpLocks/>
            </p:cNvGrpSpPr>
            <p:nvPr/>
          </p:nvGrpSpPr>
          <p:grpSpPr bwMode="auto">
            <a:xfrm>
              <a:off x="6976790" y="3391617"/>
              <a:ext cx="1541342" cy="2520904"/>
              <a:chOff x="6836113" y="3743309"/>
              <a:chExt cx="1541342" cy="2520904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7949614" y="3743563"/>
                <a:ext cx="428520" cy="36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7805844" y="4444459"/>
                <a:ext cx="429915" cy="3705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7380117" y="5309878"/>
                <a:ext cx="429915" cy="36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6835744" y="5894404"/>
                <a:ext cx="428520" cy="36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46" name="弧形 45"/>
          <p:cNvSpPr/>
          <p:nvPr/>
        </p:nvSpPr>
        <p:spPr>
          <a:xfrm rot="1736451">
            <a:off x="3889375" y="1412875"/>
            <a:ext cx="3984625" cy="5054600"/>
          </a:xfrm>
          <a:prstGeom prst="arc">
            <a:avLst>
              <a:gd name="adj1" fmla="val 17128109"/>
              <a:gd name="adj2" fmla="val 395203"/>
            </a:avLst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弧形 46"/>
          <p:cNvSpPr/>
          <p:nvPr/>
        </p:nvSpPr>
        <p:spPr>
          <a:xfrm rot="15155702">
            <a:off x="900907" y="496093"/>
            <a:ext cx="4591050" cy="4799013"/>
          </a:xfrm>
          <a:prstGeom prst="arc">
            <a:avLst>
              <a:gd name="adj1" fmla="val 16200000"/>
              <a:gd name="adj2" fmla="val 21197262"/>
            </a:avLst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51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900" dirty="0">
                <a:solidFill>
                  <a:srgbClr val="002060"/>
                </a:solidFill>
              </a:rPr>
              <a:t>貳、議題如何融入</a:t>
            </a:r>
          </a:p>
        </p:txBody>
      </p:sp>
      <p:sp>
        <p:nvSpPr>
          <p:cNvPr id="4" name="椭圆 52">
            <a:extLst>
              <a:ext uri="{FF2B5EF4-FFF2-40B4-BE49-F238E27FC236}">
                <a16:creationId xmlns:a16="http://schemas.microsoft.com/office/drawing/2014/main" id="{781CB7B3-1FF2-4FA2-BC91-75293494FCDD}"/>
              </a:ext>
            </a:extLst>
          </p:cNvPr>
          <p:cNvSpPr/>
          <p:nvPr/>
        </p:nvSpPr>
        <p:spPr>
          <a:xfrm>
            <a:off x="7524328" y="4972148"/>
            <a:ext cx="1008112" cy="1224976"/>
          </a:xfrm>
          <a:custGeom>
            <a:avLst/>
            <a:gdLst>
              <a:gd name="connsiteX0" fmla="*/ 157163 w 273050"/>
              <a:gd name="connsiteY0" fmla="*/ 44450 h 331788"/>
              <a:gd name="connsiteX1" fmla="*/ 157163 w 273050"/>
              <a:gd name="connsiteY1" fmla="*/ 149225 h 331788"/>
              <a:gd name="connsiteX2" fmla="*/ 179428 w 273050"/>
              <a:gd name="connsiteY2" fmla="*/ 134997 h 331788"/>
              <a:gd name="connsiteX3" fmla="*/ 183357 w 273050"/>
              <a:gd name="connsiteY3" fmla="*/ 133703 h 331788"/>
              <a:gd name="connsiteX4" fmla="*/ 187286 w 273050"/>
              <a:gd name="connsiteY4" fmla="*/ 134997 h 331788"/>
              <a:gd name="connsiteX5" fmla="*/ 209551 w 273050"/>
              <a:gd name="connsiteY5" fmla="*/ 149225 h 331788"/>
              <a:gd name="connsiteX6" fmla="*/ 209551 w 273050"/>
              <a:gd name="connsiteY6" fmla="*/ 44450 h 331788"/>
              <a:gd name="connsiteX7" fmla="*/ 157163 w 273050"/>
              <a:gd name="connsiteY7" fmla="*/ 44450 h 331788"/>
              <a:gd name="connsiteX8" fmla="*/ 21721 w 273050"/>
              <a:gd name="connsiteY8" fmla="*/ 12700 h 331788"/>
              <a:gd name="connsiteX9" fmla="*/ 12700 w 273050"/>
              <a:gd name="connsiteY9" fmla="*/ 22225 h 331788"/>
              <a:gd name="connsiteX10" fmla="*/ 21721 w 273050"/>
              <a:gd name="connsiteY10" fmla="*/ 31750 h 331788"/>
              <a:gd name="connsiteX11" fmla="*/ 231775 w 273050"/>
              <a:gd name="connsiteY11" fmla="*/ 31750 h 331788"/>
              <a:gd name="connsiteX12" fmla="*/ 231775 w 273050"/>
              <a:gd name="connsiteY12" fmla="*/ 12700 h 331788"/>
              <a:gd name="connsiteX13" fmla="*/ 21721 w 273050"/>
              <a:gd name="connsiteY13" fmla="*/ 12700 h 331788"/>
              <a:gd name="connsiteX14" fmla="*/ 21895 w 273050"/>
              <a:gd name="connsiteY14" fmla="*/ 0 h 331788"/>
              <a:gd name="connsiteX15" fmla="*/ 238275 w 273050"/>
              <a:gd name="connsiteY15" fmla="*/ 0 h 331788"/>
              <a:gd name="connsiteX16" fmla="*/ 244715 w 273050"/>
              <a:gd name="connsiteY16" fmla="*/ 6480 h 331788"/>
              <a:gd name="connsiteX17" fmla="*/ 244715 w 273050"/>
              <a:gd name="connsiteY17" fmla="*/ 31105 h 331788"/>
              <a:gd name="connsiteX18" fmla="*/ 266610 w 273050"/>
              <a:gd name="connsiteY18" fmla="*/ 31105 h 331788"/>
              <a:gd name="connsiteX19" fmla="*/ 273050 w 273050"/>
              <a:gd name="connsiteY19" fmla="*/ 37585 h 331788"/>
              <a:gd name="connsiteX20" fmla="*/ 273050 w 273050"/>
              <a:gd name="connsiteY20" fmla="*/ 325308 h 331788"/>
              <a:gd name="connsiteX21" fmla="*/ 266610 w 273050"/>
              <a:gd name="connsiteY21" fmla="*/ 331788 h 331788"/>
              <a:gd name="connsiteX22" fmla="*/ 21895 w 273050"/>
              <a:gd name="connsiteY22" fmla="*/ 331788 h 331788"/>
              <a:gd name="connsiteX23" fmla="*/ 0 w 273050"/>
              <a:gd name="connsiteY23" fmla="*/ 309755 h 331788"/>
              <a:gd name="connsiteX24" fmla="*/ 0 w 273050"/>
              <a:gd name="connsiteY24" fmla="*/ 22033 h 331788"/>
              <a:gd name="connsiteX25" fmla="*/ 21895 w 273050"/>
              <a:gd name="connsiteY2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3050" h="331788">
                <a:moveTo>
                  <a:pt x="157163" y="44450"/>
                </a:moveTo>
                <a:lnTo>
                  <a:pt x="157163" y="149225"/>
                </a:lnTo>
                <a:cubicBezTo>
                  <a:pt x="157163" y="149225"/>
                  <a:pt x="157163" y="149225"/>
                  <a:pt x="179428" y="134997"/>
                </a:cubicBezTo>
                <a:cubicBezTo>
                  <a:pt x="180738" y="133703"/>
                  <a:pt x="182047" y="133703"/>
                  <a:pt x="183357" y="133703"/>
                </a:cubicBezTo>
                <a:cubicBezTo>
                  <a:pt x="184667" y="133703"/>
                  <a:pt x="185977" y="133703"/>
                  <a:pt x="187286" y="134997"/>
                </a:cubicBezTo>
                <a:cubicBezTo>
                  <a:pt x="187286" y="134997"/>
                  <a:pt x="187286" y="134997"/>
                  <a:pt x="209551" y="149225"/>
                </a:cubicBezTo>
                <a:cubicBezTo>
                  <a:pt x="209551" y="149225"/>
                  <a:pt x="209551" y="149225"/>
                  <a:pt x="209551" y="44450"/>
                </a:cubicBezTo>
                <a:cubicBezTo>
                  <a:pt x="209551" y="44450"/>
                  <a:pt x="209551" y="44450"/>
                  <a:pt x="157163" y="44450"/>
                </a:cubicBezTo>
                <a:close/>
                <a:moveTo>
                  <a:pt x="21721" y="12700"/>
                </a:moveTo>
                <a:cubicBezTo>
                  <a:pt x="16566" y="12700"/>
                  <a:pt x="12700" y="16782"/>
                  <a:pt x="12700" y="22225"/>
                </a:cubicBezTo>
                <a:cubicBezTo>
                  <a:pt x="12700" y="27668"/>
                  <a:pt x="16566" y="31750"/>
                  <a:pt x="21721" y="31750"/>
                </a:cubicBezTo>
                <a:cubicBezTo>
                  <a:pt x="21721" y="31750"/>
                  <a:pt x="21721" y="31750"/>
                  <a:pt x="231775" y="31750"/>
                </a:cubicBezTo>
                <a:cubicBezTo>
                  <a:pt x="231775" y="31750"/>
                  <a:pt x="231775" y="31750"/>
                  <a:pt x="231775" y="12700"/>
                </a:cubicBezTo>
                <a:cubicBezTo>
                  <a:pt x="231775" y="12700"/>
                  <a:pt x="231775" y="12700"/>
                  <a:pt x="21721" y="12700"/>
                </a:cubicBezTo>
                <a:close/>
                <a:moveTo>
                  <a:pt x="21895" y="0"/>
                </a:moveTo>
                <a:cubicBezTo>
                  <a:pt x="21895" y="0"/>
                  <a:pt x="21895" y="0"/>
                  <a:pt x="238275" y="0"/>
                </a:cubicBezTo>
                <a:cubicBezTo>
                  <a:pt x="242139" y="0"/>
                  <a:pt x="244715" y="2592"/>
                  <a:pt x="244715" y="6480"/>
                </a:cubicBezTo>
                <a:cubicBezTo>
                  <a:pt x="244715" y="6480"/>
                  <a:pt x="244715" y="6480"/>
                  <a:pt x="244715" y="31105"/>
                </a:cubicBezTo>
                <a:cubicBezTo>
                  <a:pt x="244715" y="31105"/>
                  <a:pt x="244715" y="31105"/>
                  <a:pt x="266610" y="31105"/>
                </a:cubicBezTo>
                <a:cubicBezTo>
                  <a:pt x="270474" y="31105"/>
                  <a:pt x="273050" y="33697"/>
                  <a:pt x="273050" y="37585"/>
                </a:cubicBezTo>
                <a:cubicBezTo>
                  <a:pt x="273050" y="37585"/>
                  <a:pt x="273050" y="37585"/>
                  <a:pt x="273050" y="325308"/>
                </a:cubicBezTo>
                <a:cubicBezTo>
                  <a:pt x="273050" y="329196"/>
                  <a:pt x="270474" y="331788"/>
                  <a:pt x="266610" y="331788"/>
                </a:cubicBezTo>
                <a:cubicBezTo>
                  <a:pt x="266610" y="331788"/>
                  <a:pt x="266610" y="331788"/>
                  <a:pt x="21895" y="331788"/>
                </a:cubicBezTo>
                <a:cubicBezTo>
                  <a:pt x="10304" y="331788"/>
                  <a:pt x="0" y="321420"/>
                  <a:pt x="0" y="309755"/>
                </a:cubicBezTo>
                <a:cubicBezTo>
                  <a:pt x="0" y="309755"/>
                  <a:pt x="0" y="309755"/>
                  <a:pt x="0" y="22033"/>
                </a:cubicBezTo>
                <a:cubicBezTo>
                  <a:pt x="0" y="10368"/>
                  <a:pt x="10304" y="0"/>
                  <a:pt x="218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2711A8F-4C95-4B06-A42D-65CC03A5B15A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72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9050"/>
            <a:ext cx="4810616" cy="66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7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3159</TotalTime>
  <Words>934</Words>
  <Application>Microsoft Office PowerPoint</Application>
  <PresentationFormat>如螢幕大小 (4:3)</PresentationFormat>
  <Paragraphs>256</Paragraphs>
  <Slides>43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7" baseType="lpstr">
      <vt:lpstr>微软雅黑</vt:lpstr>
      <vt:lpstr>微软雅黑</vt:lpstr>
      <vt:lpstr>宋体</vt:lpstr>
      <vt:lpstr>微軟正黑體</vt:lpstr>
      <vt:lpstr>新細明體</vt:lpstr>
      <vt:lpstr>標楷體</vt:lpstr>
      <vt:lpstr>Arial</vt:lpstr>
      <vt:lpstr>Calibri</vt:lpstr>
      <vt:lpstr>Century Gothic</vt:lpstr>
      <vt:lpstr>Impact</vt:lpstr>
      <vt:lpstr>Times New Roman</vt:lpstr>
      <vt:lpstr>Wingdings 3</vt:lpstr>
      <vt:lpstr>Office 佈景主題</vt:lpstr>
      <vt:lpstr>圖表</vt:lpstr>
      <vt:lpstr>十二年國教新課綱 議題融入各科教學教案編寫</vt:lpstr>
      <vt:lpstr>大綱</vt:lpstr>
      <vt:lpstr>壹、前  言</vt:lpstr>
      <vt:lpstr>PowerPoint 簡報</vt:lpstr>
      <vt:lpstr>108新課綱核心素養</vt:lpstr>
      <vt:lpstr>PowerPoint 簡報</vt:lpstr>
      <vt:lpstr>PowerPoint 簡報</vt:lpstr>
      <vt:lpstr>貳、議題如何融入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參、議題融入教案編寫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肆、結 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108新課綱之課程評鑑說明</dc:title>
  <dc:creator>Windows 使用者</dc:creator>
  <cp:lastModifiedBy>陳信正</cp:lastModifiedBy>
  <cp:revision>188</cp:revision>
  <dcterms:created xsi:type="dcterms:W3CDTF">2019-11-25T05:15:43Z</dcterms:created>
  <dcterms:modified xsi:type="dcterms:W3CDTF">2023-04-20T07:21:20Z</dcterms:modified>
</cp:coreProperties>
</file>