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9" r:id="rId11"/>
    <p:sldId id="280" r:id="rId12"/>
    <p:sldId id="281" r:id="rId13"/>
    <p:sldId id="265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66" r:id="rId24"/>
    <p:sldId id="267" r:id="rId25"/>
    <p:sldId id="268" r:id="rId26"/>
    <p:sldId id="269" r:id="rId27"/>
    <p:sldId id="270" r:id="rId28"/>
    <p:sldId id="271" r:id="rId29"/>
    <p:sldId id="272" r:id="rId30"/>
    <p:sldId id="273" r:id="rId31"/>
    <p:sldId id="274" r:id="rId32"/>
    <p:sldId id="275" r:id="rId33"/>
    <p:sldId id="276" r:id="rId34"/>
    <p:sldId id="277" r:id="rId35"/>
    <p:sldId id="278" r:id="rId36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6D792028-7210-464B-B1F0-8D1A0079D2A5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79"/>
            <p14:sldId id="280"/>
            <p14:sldId id="281"/>
            <p14:sldId id="265"/>
            <p14:sldId id="282"/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</p14:sldIdLst>
        </p14:section>
        <p14:section name="未命名的章節" id="{FF13C081-C1A8-4296-A6C1-53378E29059E}">
          <p14:sldIdLst>
            <p14:sldId id="276"/>
            <p14:sldId id="277"/>
            <p14:sldId id="27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74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grpSp>
        <p:nvGrpSpPr>
          <p:cNvPr id="2" name="群組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手繪多邊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手繪多邊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手繪多邊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接點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BF3276D-1DAE-4B43-BC06-7CFAFDEBDD7F}" type="datetimeFigureOut">
              <a:rPr lang="zh-TW" altLang="en-US" smtClean="0"/>
              <a:t>2022/4/19</a:t>
            </a:fld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377BB45-2A22-40BB-8C25-406DBEA9C6E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BF3276D-1DAE-4B43-BC06-7CFAFDEBDD7F}" type="datetimeFigureOut">
              <a:rPr lang="zh-TW" altLang="en-US" smtClean="0"/>
              <a:t>2022/4/19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77BB45-2A22-40BB-8C25-406DBEA9C6E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BF3276D-1DAE-4B43-BC06-7CFAFDEBDD7F}" type="datetimeFigureOut">
              <a:rPr lang="zh-TW" altLang="en-US" smtClean="0"/>
              <a:t>2022/4/19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77BB45-2A22-40BB-8C25-406DBEA9C6E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＞形箭號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＞形箭號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BF3276D-1DAE-4B43-BC06-7CFAFDEBDD7F}" type="datetimeFigureOut">
              <a:rPr lang="zh-TW" altLang="en-US" smtClean="0"/>
              <a:t>2022/4/19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77BB45-2A22-40BB-8C25-406DBEA9C6E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BF3276D-1DAE-4B43-BC06-7CFAFDEBDD7F}" type="datetimeFigureOut">
              <a:rPr lang="zh-TW" altLang="en-US" smtClean="0"/>
              <a:t>2022/4/19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77BB45-2A22-40BB-8C25-406DBEA9C6E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BF3276D-1DAE-4B43-BC06-7CFAFDEBDD7F}" type="datetimeFigureOut">
              <a:rPr lang="zh-TW" altLang="en-US" smtClean="0"/>
              <a:t>2022/4/19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77BB45-2A22-40BB-8C25-406DBEA9C6E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BF3276D-1DAE-4B43-BC06-7CFAFDEBDD7F}" type="datetimeFigureOut">
              <a:rPr lang="zh-TW" altLang="en-US" smtClean="0"/>
              <a:t>2022/4/19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77BB45-2A22-40BB-8C25-406DBEA9C6E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BF3276D-1DAE-4B43-BC06-7CFAFDEBDD7F}" type="datetimeFigureOut">
              <a:rPr lang="zh-TW" altLang="en-US" smtClean="0"/>
              <a:t>2022/4/19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77BB45-2A22-40BB-8C25-406DBEA9C6E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BF3276D-1DAE-4B43-BC06-7CFAFDEBDD7F}" type="datetimeFigureOut">
              <a:rPr lang="zh-TW" altLang="en-US" smtClean="0"/>
              <a:t>2022/4/19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377BB45-2A22-40BB-8C25-406DBEA9C6E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手繪多邊形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接點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＞形箭號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＞形箭號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BF3276D-1DAE-4B43-BC06-7CFAFDEBDD7F}" type="datetimeFigureOut">
              <a:rPr lang="zh-TW" altLang="en-US" smtClean="0"/>
              <a:t>2022/4/19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77BB45-2A22-40BB-8C25-406DBEA9C6E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BF3276D-1DAE-4B43-BC06-7CFAFDEBDD7F}" type="datetimeFigureOut">
              <a:rPr lang="zh-TW" altLang="en-US" smtClean="0"/>
              <a:t>2022/4/19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77BB45-2A22-40BB-8C25-406DBEA9C6E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手繪多邊形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手繪多邊形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接點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BF3276D-1DAE-4B43-BC06-7CFAFDEBDD7F}" type="datetimeFigureOut">
              <a:rPr lang="zh-TW" altLang="en-US" smtClean="0"/>
              <a:t>2022/4/19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377BB45-2A22-40BB-8C25-406DBEA9C6E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163.22.166.1/pa/pa109/signup.asp" TargetMode="External"/><Relationship Id="rId2" Type="http://schemas.openxmlformats.org/officeDocument/2006/relationships/hyperlink" Target="http://sites.ccvs.kh.edu.tw/project/skill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B&#34920;(&#31354;&#30333;&#34920;&#26684;).docx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163.22.166.1/pa/pa111/index.asp" TargetMode="External"/><Relationship Id="rId2" Type="http://schemas.openxmlformats.org/officeDocument/2006/relationships/hyperlink" Target="https://www.ctvs.ptc.edu.tw/ischool/publish_page/84/?cid=1693/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A&#34920;&#20304;&#35657;&#36039;&#26009;(&#25216;&#34269;&#25945;&#32946;&#20462;&#32722;&#35657;&#26126;&#26360;).pdf" TargetMode="External"/><Relationship Id="rId7" Type="http://schemas.openxmlformats.org/officeDocument/2006/relationships/hyperlink" Target="&#23478;&#25142;&#24180;&#25152;&#24471;&#35657;&#26126;&#25991;&#20214;.pdf" TargetMode="External"/><Relationship Id="rId2" Type="http://schemas.openxmlformats.org/officeDocument/2006/relationships/hyperlink" Target="A&#34920;&#21450;B&#34920;.docx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&#20013;&#20302;&#25910;&#20837;&#25142;&#35657;&#26126;.pdf" TargetMode="External"/><Relationship Id="rId5" Type="http://schemas.openxmlformats.org/officeDocument/2006/relationships/hyperlink" Target="&#20302;&#25910;&#20837;&#25142;&#35657;&#26126;.pdf" TargetMode="External"/><Relationship Id="rId4" Type="http://schemas.openxmlformats.org/officeDocument/2006/relationships/hyperlink" Target="B&#34920;&#20304;&#35657;&#36039;&#26009;(&#29983;&#28079;&#30332;&#23637;&#30332;&#23637;&#35215;&#21123;&#26360;&amp;&#32156;&#21512;&#27963;&#21205;5&#23416;&#26399;&#25104;&#32318;&#35657;&#26126;).pdf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tvs.ptc.edu.tw/ischool/publish_page/84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23528" y="548680"/>
            <a:ext cx="8280920" cy="3528392"/>
          </a:xfrm>
        </p:spPr>
        <p:txBody>
          <a:bodyPr>
            <a:normAutofit/>
          </a:bodyPr>
          <a:lstStyle/>
          <a:p>
            <a:pPr lvl="0" algn="ctr" fontAlgn="base">
              <a:lnSpc>
                <a:spcPct val="150000"/>
              </a:lnSpc>
              <a:spcAft>
                <a:spcPct val="0"/>
              </a:spcAft>
              <a:defRPr/>
            </a:pPr>
            <a:r>
              <a:rPr kumimoji="1" lang="en-US" altLang="zh-TW" sz="4500" b="1" kern="0" dirty="0" smtClean="0">
                <a:solidFill>
                  <a:srgbClr val="000000">
                    <a:lumMod val="85000"/>
                    <a:lumOff val="1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111</a:t>
            </a:r>
            <a:r>
              <a:rPr kumimoji="1" lang="zh-TW" altLang="en-US" sz="4500" b="1" kern="0" dirty="0" smtClean="0">
                <a:solidFill>
                  <a:srgbClr val="000000">
                    <a:lumMod val="85000"/>
                    <a:lumOff val="1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學年度</a:t>
            </a:r>
            <a:r>
              <a:rPr kumimoji="1" lang="zh-TW" altLang="en-US" sz="4500" b="1" kern="0" dirty="0">
                <a:solidFill>
                  <a:srgbClr val="000000">
                    <a:lumMod val="85000"/>
                    <a:lumOff val="1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屏東</a:t>
            </a:r>
            <a:r>
              <a:rPr kumimoji="1" lang="zh-TW" altLang="en-US" sz="4500" b="1" kern="0" dirty="0" smtClean="0">
                <a:solidFill>
                  <a:srgbClr val="000000">
                    <a:lumMod val="85000"/>
                    <a:lumOff val="1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區實用</a:t>
            </a:r>
            <a:r>
              <a:rPr kumimoji="1" lang="zh-TW" altLang="en-US" sz="4500" b="1" kern="0" dirty="0">
                <a:solidFill>
                  <a:srgbClr val="000000">
                    <a:lumMod val="85000"/>
                    <a:lumOff val="1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技能學程</a:t>
            </a:r>
            <a:r>
              <a:rPr kumimoji="1" lang="en-US" altLang="zh-TW" b="1" kern="0" dirty="0">
                <a:solidFill>
                  <a:srgbClr val="000000">
                    <a:lumMod val="85000"/>
                    <a:lumOff val="1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/>
            </a:r>
            <a:br>
              <a:rPr kumimoji="1" lang="en-US" altLang="zh-TW" b="1" kern="0" dirty="0">
                <a:solidFill>
                  <a:srgbClr val="000000">
                    <a:lumMod val="85000"/>
                    <a:lumOff val="1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</a:br>
            <a:r>
              <a:rPr kumimoji="1" lang="zh-TW" altLang="en-US" sz="4500" b="1" kern="0" dirty="0">
                <a:solidFill>
                  <a:srgbClr val="000000">
                    <a:lumMod val="85000"/>
                    <a:lumOff val="1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輔導分發</a:t>
            </a:r>
            <a:r>
              <a:rPr kumimoji="1" lang="zh-TW" altLang="en-US" sz="4500" b="1" kern="0" dirty="0" smtClean="0">
                <a:solidFill>
                  <a:srgbClr val="000000">
                    <a:lumMod val="85000"/>
                    <a:lumOff val="1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作業說明</a:t>
            </a:r>
            <a:r>
              <a:rPr kumimoji="1" lang="en-US" altLang="zh-TW" b="1" kern="0" dirty="0">
                <a:solidFill>
                  <a:srgbClr val="000000">
                    <a:lumMod val="85000"/>
                    <a:lumOff val="1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/>
            </a:r>
            <a:br>
              <a:rPr kumimoji="1" lang="en-US" altLang="zh-TW" b="1" kern="0" dirty="0">
                <a:solidFill>
                  <a:srgbClr val="000000">
                    <a:lumMod val="85000"/>
                    <a:lumOff val="1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</a:b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99592" y="4005064"/>
            <a:ext cx="7772400" cy="1199704"/>
          </a:xfrm>
        </p:spPr>
        <p:txBody>
          <a:bodyPr/>
          <a:lstStyle/>
          <a:p>
            <a:pPr algn="ctr"/>
            <a:r>
              <a:rPr lang="zh-TW" altLang="en-US" b="1" dirty="0" smtClean="0"/>
              <a:t>國立佳冬高級農業職業學校</a:t>
            </a:r>
            <a:endParaRPr lang="en-US" altLang="zh-TW" b="1" dirty="0" smtClean="0"/>
          </a:p>
          <a:p>
            <a:pPr algn="ctr"/>
            <a:r>
              <a:rPr lang="zh-TW" altLang="en-US" b="1" dirty="0"/>
              <a:t>屏東區</a:t>
            </a:r>
            <a:r>
              <a:rPr lang="zh-TW" altLang="en-US" b="1" dirty="0" smtClean="0"/>
              <a:t>實用技能分發小組</a:t>
            </a: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3233933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55776" y="548680"/>
            <a:ext cx="3647152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4500" b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網路資源介紹</a:t>
            </a:r>
            <a:endParaRPr kumimoji="1" lang="zh-TW" altLang="en-US" sz="4500" b="1" kern="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67358" y="1742033"/>
            <a:ext cx="7717759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ts val="2000"/>
              </a:spcBef>
              <a:spcAft>
                <a:spcPct val="0"/>
              </a:spcAft>
              <a:defRPr/>
            </a:pPr>
            <a:r>
              <a:rPr kumimoji="1" lang="en-US" altLang="zh-TW" sz="30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1.111</a:t>
            </a:r>
            <a:r>
              <a:rPr kumimoji="1" lang="zh-TW" altLang="en-US" sz="30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屏東區</a:t>
            </a:r>
            <a:r>
              <a:rPr kumimoji="1" lang="zh-TW" altLang="en-US" sz="30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實用技能學程輔導分發</a:t>
            </a:r>
            <a:r>
              <a:rPr kumimoji="1" lang="zh-TW" altLang="en-US" sz="30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作業</a:t>
            </a:r>
            <a:endParaRPr kumimoji="1" lang="en-US" altLang="zh-TW" sz="3000" b="1" kern="0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sym typeface="Wingdings" panose="05000000000000000000" pitchFamily="2" charset="2"/>
            </a:endParaRPr>
          </a:p>
          <a:p>
            <a:pPr lvl="0" eaLnBrk="0" fontAlgn="base" hangingPunct="0">
              <a:spcAft>
                <a:spcPct val="0"/>
              </a:spcAft>
              <a:defRPr/>
            </a:pPr>
            <a:r>
              <a:rPr kumimoji="1" lang="en-US" altLang="zh-TW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 </a:t>
            </a:r>
            <a:r>
              <a:rPr kumimoji="1" lang="en-US" altLang="zh-TW" sz="28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(</a:t>
            </a:r>
            <a:r>
              <a:rPr kumimoji="1" lang="zh-TW" altLang="en-US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佳</a:t>
            </a:r>
            <a:r>
              <a:rPr kumimoji="1" lang="zh-TW" altLang="en-US" sz="28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冬高農首頁進入</a:t>
            </a:r>
            <a:r>
              <a:rPr kumimoji="1" lang="zh-TW" altLang="en-US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屏東</a:t>
            </a:r>
            <a:r>
              <a:rPr kumimoji="1" lang="zh-TW" altLang="en-US" sz="28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區</a:t>
            </a:r>
            <a:r>
              <a:rPr kumimoji="1" lang="zh-TW" altLang="en-US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實用</a:t>
            </a:r>
            <a:r>
              <a:rPr kumimoji="1" lang="zh-TW" altLang="en-US" sz="28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技能學程網站</a:t>
            </a:r>
            <a:r>
              <a:rPr kumimoji="1" lang="en-US" altLang="zh-TW" sz="28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)</a:t>
            </a:r>
          </a:p>
          <a:p>
            <a:pPr lvl="0" eaLnBrk="0" fontAlgn="base" hangingPunct="0">
              <a:spcBef>
                <a:spcPts val="600"/>
              </a:spcBef>
              <a:defRPr/>
            </a:pPr>
            <a:endParaRPr kumimoji="1" lang="en-US" altLang="zh-TW" sz="2800" b="1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sym typeface="Wingdings" panose="05000000000000000000" pitchFamily="2" charset="2"/>
            </a:endParaRPr>
          </a:p>
          <a:p>
            <a:pPr>
              <a:defRPr/>
            </a:pPr>
            <a:r>
              <a:rPr lang="en-US" altLang="zh-TW" sz="28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0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簡章</a:t>
            </a:r>
            <a:r>
              <a:rPr lang="zh-TW" altLang="en-US" sz="30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、國中端操作手冊、報名表</a:t>
            </a:r>
            <a:r>
              <a:rPr lang="en-US" altLang="zh-TW" sz="30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(A</a:t>
            </a:r>
            <a:r>
              <a:rPr lang="zh-TW" altLang="en-US" sz="30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表</a:t>
            </a:r>
            <a:r>
              <a:rPr lang="en-US" altLang="zh-TW" sz="30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B</a:t>
            </a:r>
            <a:r>
              <a:rPr lang="zh-TW" altLang="en-US" sz="30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表</a:t>
            </a:r>
            <a:r>
              <a:rPr lang="en-US" altLang="zh-TW" sz="30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0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均已在</a:t>
            </a:r>
            <a:r>
              <a:rPr lang="zh-TW" altLang="en-US" sz="30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「網站</a:t>
            </a:r>
            <a:r>
              <a:rPr lang="zh-TW" altLang="en-US" sz="30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公告欄」</a:t>
            </a:r>
            <a:r>
              <a:rPr lang="zh-TW" altLang="en-US" sz="30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，請自行下載</a:t>
            </a:r>
            <a:r>
              <a:rPr lang="zh-TW" altLang="en-US" sz="30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使用</a:t>
            </a:r>
            <a:endParaRPr lang="en-US" altLang="zh-TW" sz="3000" b="1" kern="0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defRPr/>
            </a:pPr>
            <a:endParaRPr kumimoji="1" lang="en-US" altLang="zh-TW" sz="3000" b="1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sym typeface="Wingdings" panose="05000000000000000000" pitchFamily="2" charset="2"/>
            </a:endParaRPr>
          </a:p>
          <a:p>
            <a:pPr lvl="0" eaLnBrk="0" fontAlgn="base" hangingPunct="0">
              <a:spcAft>
                <a:spcPct val="0"/>
              </a:spcAft>
              <a:defRPr/>
            </a:pPr>
            <a:r>
              <a:rPr kumimoji="1" lang="en-US" altLang="zh-TW" sz="3000" b="1" kern="0" dirty="0" smtClean="0"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3.</a:t>
            </a:r>
            <a:r>
              <a:rPr kumimoji="1" lang="zh-TW" altLang="en-US" sz="30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實用</a:t>
            </a:r>
            <a:r>
              <a:rPr kumimoji="1" lang="zh-TW" altLang="en-US" sz="30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技能學程輔導分發系統</a:t>
            </a:r>
            <a:r>
              <a:rPr kumimoji="1" lang="en-US" altLang="zh-TW" sz="30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1" lang="zh-TW" altLang="en-US" sz="30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直接輸入</a:t>
            </a:r>
            <a:r>
              <a:rPr kumimoji="1" lang="zh-TW" altLang="en-US" sz="30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網址</a:t>
            </a:r>
            <a:r>
              <a:rPr kumimoji="1" lang="en-US" altLang="zh-TW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http://psp.nkust.edu.tw)</a:t>
            </a:r>
          </a:p>
        </p:txBody>
      </p:sp>
    </p:spTree>
    <p:extLst>
      <p:ext uri="{BB962C8B-B14F-4D97-AF65-F5344CB8AC3E}">
        <p14:creationId xmlns:p14="http://schemas.microsoft.com/office/powerpoint/2010/main" val="2542753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476672"/>
            <a:ext cx="85972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學年實用技能輔導分發時程提醒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59632" y="1412776"/>
            <a:ext cx="698754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、國中技藝教育成績結算並送至各國中</a:t>
            </a:r>
            <a:r>
              <a:rPr lang="en-US" altLang="zh-TW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端：</a:t>
            </a:r>
            <a:r>
              <a:rPr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17</a:t>
            </a:r>
            <a:r>
              <a:rPr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3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以前</a:t>
            </a:r>
          </a:p>
        </p:txBody>
      </p:sp>
      <p:sp>
        <p:nvSpPr>
          <p:cNvPr id="4" name="矩形 3"/>
          <p:cNvSpPr/>
          <p:nvPr/>
        </p:nvSpPr>
        <p:spPr>
          <a:xfrm>
            <a:off x="1229819" y="2492896"/>
            <a:ext cx="701735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kumimoji="0" lang="zh-TW" altLang="en-US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、國中線上報名：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19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日～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25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endParaRPr kumimoji="0" lang="zh-TW" altLang="en-US" sz="3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29820" y="3140968"/>
            <a:ext cx="701735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kumimoji="0" lang="zh-TW" altLang="en-US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、分區現場收件：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26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日～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27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endParaRPr kumimoji="0" lang="zh-TW" altLang="en-US" sz="3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238400" y="3789040"/>
            <a:ext cx="700877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kumimoji="0" lang="zh-TW" altLang="en-US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、放榜時間：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13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日上午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</a:t>
            </a:r>
            <a:endParaRPr kumimoji="0" lang="zh-TW" altLang="en-US" sz="3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29820" y="4399944"/>
            <a:ext cx="70173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kumimoji="0" lang="zh-TW" altLang="en-US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、報到時間：</a:t>
            </a:r>
            <a:endParaRPr kumimoji="0" lang="en-US" altLang="zh-TW" sz="3000" b="1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000" b="1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16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上午</a:t>
            </a:r>
            <a:r>
              <a:rPr lang="en-US" altLang="zh-TW" sz="3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～</a:t>
            </a:r>
            <a:r>
              <a:rPr kumimoji="0" lang="en-US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kumimoji="0" lang="zh-TW" altLang="en-US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</a:t>
            </a:r>
            <a:endParaRPr kumimoji="0" lang="en-US" altLang="zh-TW" sz="30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000" b="1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kumimoji="0" lang="en-US" altLang="zh-TW" sz="2600" b="1" dirty="0" smtClean="0">
                <a:solidFill>
                  <a:schemeClr val="accent3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0" lang="zh-TW" altLang="en-US" sz="2600" b="1" dirty="0" smtClean="0">
                <a:solidFill>
                  <a:schemeClr val="accent3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沒有成績單，仍然可以依錄取公告進行報到</a:t>
            </a:r>
            <a:r>
              <a:rPr kumimoji="0" lang="en-US" altLang="zh-TW" sz="2600" b="1" dirty="0" smtClean="0">
                <a:solidFill>
                  <a:schemeClr val="accent3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kumimoji="0" lang="zh-TW" altLang="en-US" sz="2600" b="1" dirty="0">
              <a:solidFill>
                <a:schemeClr val="accent3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05082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51720" y="557856"/>
            <a:ext cx="42370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kumimoji="0" lang="zh-TW" altLang="en-US" sz="4000" b="1" dirty="0" smtClean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各國中報名程序</a:t>
            </a:r>
            <a:endParaRPr kumimoji="0" lang="zh-TW" altLang="en-US" sz="4000" b="1" dirty="0">
              <a:solidFill>
                <a:srgbClr val="00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331640" y="1628800"/>
            <a:ext cx="70567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填寫報名表後送輔導室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網路填寫資料印出後給</a:t>
            </a:r>
            <a:r>
              <a:rPr lang="zh-TW" altLang="en-US" sz="3200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家長</a:t>
            </a:r>
            <a:r>
              <a:rPr lang="zh-TW" altLang="en-US" sz="3200" b="1" u="sng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簽名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各國中承辦人將各校報名資料，</a:t>
            </a:r>
            <a:endParaRPr lang="en-US" altLang="zh-TW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送至</a:t>
            </a:r>
            <a:r>
              <a:rPr lang="zh-TW" altLang="en-US" sz="3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佳冬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高農實習處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並且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繳交  </a:t>
            </a:r>
            <a:endParaRPr lang="en-US" altLang="zh-TW" sz="3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報名</a:t>
            </a:r>
            <a:r>
              <a:rPr lang="zh-TW" altLang="en-US" sz="3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費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完成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報名。</a:t>
            </a:r>
            <a:endParaRPr lang="en-US" altLang="zh-TW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642899" y="3717032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9900C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92148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1640" y="2060848"/>
            <a:ext cx="6678488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TW" altLang="en-US" sz="8500" b="1" kern="0" dirty="0" smtClean="0">
                <a:solidFill>
                  <a:schemeClr val="accent3">
                    <a:lumMod val="75000"/>
                  </a:schemeClr>
                </a:solidFill>
                <a:latin typeface="微軟正黑體" panose="020B0604030504040204" pitchFamily="34" charset="-120"/>
              </a:rPr>
              <a:t>簡章重點說明</a:t>
            </a:r>
            <a:endParaRPr lang="zh-TW" altLang="en-US" sz="85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045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11560" y="980728"/>
            <a:ext cx="792088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1200"/>
              </a:spcBef>
              <a:spcAft>
                <a:spcPts val="2400"/>
              </a:spcAft>
            </a:pPr>
            <a:r>
              <a:rPr lang="zh-TW" altLang="en-US" sz="35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一、</a:t>
            </a:r>
            <a:r>
              <a:rPr lang="zh-TW" altLang="zh-TW" sz="35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分發對象的優先順序</a:t>
            </a:r>
          </a:p>
          <a:p>
            <a:pPr lvl="0" algn="dist">
              <a:lnSpc>
                <a:spcPct val="150000"/>
              </a:lnSpc>
            </a:pP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1.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曾選習國中技藝教育應屆畢（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修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）業生。</a:t>
            </a:r>
          </a:p>
          <a:p>
            <a:pPr lvl="0" algn="dist">
              <a:lnSpc>
                <a:spcPct val="150000"/>
              </a:lnSpc>
            </a:pP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2.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曾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選習國中技藝教育非應屆畢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修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業生。</a:t>
            </a:r>
          </a:p>
          <a:p>
            <a:pPr lvl="0" algn="dist">
              <a:lnSpc>
                <a:spcPct val="150000"/>
              </a:lnSpc>
            </a:pP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3.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未曾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選習國中技藝教育應屆畢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修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業生。</a:t>
            </a:r>
          </a:p>
          <a:p>
            <a:pPr lvl="0" algn="dist">
              <a:lnSpc>
                <a:spcPct val="150000"/>
              </a:lnSpc>
            </a:pP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4.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未曾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選習國中技藝教育非應屆畢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修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業生。</a:t>
            </a:r>
          </a:p>
        </p:txBody>
      </p:sp>
    </p:spTree>
    <p:extLst>
      <p:ext uri="{BB962C8B-B14F-4D97-AF65-F5344CB8AC3E}">
        <p14:creationId xmlns:p14="http://schemas.microsoft.com/office/powerpoint/2010/main" val="66226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476672"/>
            <a:ext cx="8280920" cy="570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30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zh-TW" altLang="zh-TW" sz="30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相同志願申請人數超過招生名額時，依</a:t>
            </a:r>
            <a:r>
              <a:rPr lang="zh-TW" altLang="zh-TW" sz="3000" b="1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下列</a:t>
            </a:r>
            <a:r>
              <a:rPr lang="en-US" altLang="zh-TW" sz="3000" b="1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000" b="1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000" b="1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sz="3000" b="1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規定</a:t>
            </a:r>
            <a:r>
              <a:rPr lang="zh-TW" altLang="zh-TW" sz="30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順序分發：</a:t>
            </a:r>
          </a:p>
          <a:p>
            <a:pPr lvl="0">
              <a:spcBef>
                <a:spcPts val="1200"/>
              </a:spcBef>
              <a:spcAft>
                <a:spcPts val="600"/>
              </a:spcAft>
            </a:pPr>
            <a:r>
              <a:rPr lang="en-US" altLang="zh-TW" sz="2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zh-TW" sz="2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曾</a:t>
            </a:r>
            <a:r>
              <a:rPr lang="zh-TW" altLang="zh-TW" sz="2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選習國中技藝教育應屆及非應屆畢</a:t>
            </a:r>
            <a:r>
              <a:rPr lang="en-US" altLang="zh-TW" sz="2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修</a:t>
            </a:r>
            <a:r>
              <a:rPr lang="zh-TW" altLang="zh-TW" sz="2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r>
              <a:rPr lang="zh-TW" altLang="zh-TW" sz="2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業生：</a:t>
            </a:r>
            <a:r>
              <a:rPr lang="en-US" altLang="zh-TW" sz="2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A</a:t>
            </a:r>
            <a:r>
              <a:rPr lang="zh-TW" altLang="en-US" sz="2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表</a:t>
            </a:r>
            <a:endParaRPr lang="zh-TW" altLang="zh-TW" sz="26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(1)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曾參加各直轄市、縣</a:t>
            </a:r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市</a:t>
            </a:r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政府主辦之技藝競賽或</a:t>
            </a:r>
            <a:r>
              <a:rPr lang="zh-TW" altLang="zh-TW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</a:t>
            </a:r>
            <a:endParaRPr lang="en-US" altLang="zh-TW" sz="24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en-US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zh-TW" altLang="zh-TW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果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展，獲獎並為低收入戶者。</a:t>
            </a:r>
          </a:p>
          <a:p>
            <a:pPr lvl="0"/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(2)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曾參加各直轄市、縣</a:t>
            </a:r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市</a:t>
            </a:r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政府主辦之技藝競賽或</a:t>
            </a:r>
            <a:r>
              <a:rPr lang="zh-TW" altLang="zh-TW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</a:t>
            </a:r>
            <a:endParaRPr lang="en-US" altLang="zh-TW" sz="24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en-US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zh-TW" altLang="zh-TW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果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展，獲獎者。</a:t>
            </a:r>
          </a:p>
          <a:p>
            <a:pPr lvl="0"/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(3)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低收入戶。</a:t>
            </a:r>
          </a:p>
          <a:p>
            <a:pPr lvl="0"/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(4)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職群綜合表現積分。</a:t>
            </a:r>
          </a:p>
          <a:p>
            <a:pPr lvl="0"/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(5)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職群綜合表現積分相同時，則依Ⅰ</a:t>
            </a:r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相關職群</a:t>
            </a:r>
            <a:r>
              <a:rPr lang="zh-TW" altLang="zh-TW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成績</a:t>
            </a:r>
            <a:endParaRPr lang="en-US" altLang="zh-TW" sz="24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en-US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zh-TW" altLang="zh-TW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轉化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分數；Ⅱ</a:t>
            </a:r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選習之所有職群平均分數；Ⅲ</a:t>
            </a:r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</a:t>
            </a:r>
            <a:r>
              <a:rPr lang="zh-TW" altLang="zh-TW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習</a:t>
            </a:r>
            <a:endParaRPr lang="en-US" altLang="zh-TW" sz="24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en-US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zh-TW" altLang="zh-TW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技藝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教育修習點數；Ⅳ</a:t>
            </a:r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特殊表現得分等比序</a:t>
            </a:r>
            <a:r>
              <a:rPr lang="zh-TW" altLang="zh-TW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項目</a:t>
            </a:r>
            <a:endParaRPr lang="en-US" altLang="zh-TW" sz="24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en-US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zh-TW" altLang="zh-TW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排序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進行分發。</a:t>
            </a:r>
          </a:p>
          <a:p>
            <a:pPr lvl="0"/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(6)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前</a:t>
            </a:r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(1)~(5)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各項目比序皆相同者，增額錄取。</a:t>
            </a:r>
          </a:p>
        </p:txBody>
      </p:sp>
    </p:spTree>
    <p:extLst>
      <p:ext uri="{BB962C8B-B14F-4D97-AF65-F5344CB8AC3E}">
        <p14:creationId xmlns:p14="http://schemas.microsoft.com/office/powerpoint/2010/main" val="245081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5536" y="980728"/>
            <a:ext cx="820891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800"/>
              </a:spcBef>
              <a:spcAft>
                <a:spcPts val="1200"/>
              </a:spcAft>
            </a:pPr>
            <a:r>
              <a:rPr lang="en-US" altLang="zh-TW" sz="2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2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未曾</a:t>
            </a:r>
            <a:r>
              <a:rPr lang="zh-TW" altLang="zh-TW" sz="2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選習國中技藝教育應屆及非應屆</a:t>
            </a:r>
            <a:r>
              <a:rPr lang="zh-TW" altLang="zh-TW" sz="2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畢</a:t>
            </a:r>
            <a:r>
              <a:rPr lang="en-US" altLang="zh-TW" sz="2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修</a:t>
            </a:r>
            <a:r>
              <a:rPr lang="en-US" altLang="zh-TW" sz="2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2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業</a:t>
            </a:r>
            <a:r>
              <a:rPr lang="zh-TW" altLang="zh-TW" sz="2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生：</a:t>
            </a:r>
            <a:r>
              <a:rPr lang="en-US" altLang="zh-TW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 action="ppaction://hlinkfile"/>
              </a:rPr>
              <a:t>B</a:t>
            </a:r>
            <a:r>
              <a:rPr lang="zh-TW" altLang="en-US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 action="ppaction://hlinkfile"/>
              </a:rPr>
              <a:t>表</a:t>
            </a:r>
            <a:endParaRPr lang="zh-TW" altLang="zh-TW" sz="2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(1)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低收入戶。</a:t>
            </a:r>
          </a:p>
          <a:p>
            <a:pPr lvl="0"/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(2)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中低收入戶。</a:t>
            </a:r>
          </a:p>
          <a:p>
            <a:pPr lvl="0"/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(3)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家戶年所得新臺幣三十萬元以下。</a:t>
            </a:r>
          </a:p>
          <a:p>
            <a:pPr lvl="0"/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(4)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家戶年所得新臺幣六十萬元以下。</a:t>
            </a:r>
          </a:p>
          <a:p>
            <a:pPr lvl="0"/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(5)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家戶年所得新臺幣一百一十四萬元以下。</a:t>
            </a:r>
          </a:p>
          <a:p>
            <a:pPr lvl="0"/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(6)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具技藝學習傾向，並持有學校證明者（生涯</a:t>
            </a:r>
            <a:r>
              <a:rPr lang="zh-TW" altLang="zh-TW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發</a:t>
            </a:r>
            <a:endParaRPr lang="en-US" altLang="zh-TW" sz="24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en-US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zh-TW" altLang="zh-TW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展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規劃書，如附件一）。</a:t>
            </a:r>
          </a:p>
          <a:p>
            <a:pPr lvl="0"/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(7)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特殊表現及國中綜合活動領域前五學期平均</a:t>
            </a:r>
            <a:r>
              <a:rPr lang="zh-TW" altLang="zh-TW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</a:t>
            </a:r>
            <a:endParaRPr lang="en-US" altLang="zh-TW" sz="24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en-US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zh-TW" altLang="zh-TW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績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加總後，依分數高低進行分發。</a:t>
            </a:r>
          </a:p>
          <a:p>
            <a:pPr lvl="0"/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(8)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前</a:t>
            </a:r>
            <a:r>
              <a:rPr lang="en-US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(1)~(7)</a:t>
            </a:r>
            <a:r>
              <a:rPr lang="zh-TW" altLang="zh-TW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各項目比序皆相同者，增額錄取。</a:t>
            </a:r>
          </a:p>
        </p:txBody>
      </p:sp>
    </p:spTree>
    <p:extLst>
      <p:ext uri="{BB962C8B-B14F-4D97-AF65-F5344CB8AC3E}">
        <p14:creationId xmlns:p14="http://schemas.microsoft.com/office/powerpoint/2010/main" val="147646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71600" y="764704"/>
            <a:ext cx="748883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1200"/>
              </a:spcAft>
            </a:pPr>
            <a:r>
              <a:rPr lang="zh-TW" altLang="zh-TW" sz="3000" b="1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原住民生</a:t>
            </a:r>
            <a:r>
              <a:rPr lang="zh-TW" altLang="zh-TW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3000" b="1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Aft>
                <a:spcPts val="0"/>
              </a:spcAft>
            </a:pPr>
            <a:r>
              <a:rPr lang="en-US" altLang="zh-TW" sz="2400" kern="100" dirty="0" smtClean="0">
                <a:latin typeface="Times New Roman"/>
                <a:ea typeface="標楷體"/>
              </a:rPr>
              <a:t>(1) </a:t>
            </a:r>
            <a:r>
              <a:rPr lang="zh-TW" altLang="zh-TW" sz="2400" kern="100" dirty="0" smtClean="0">
                <a:latin typeface="Times New Roman"/>
                <a:ea typeface="標楷體"/>
              </a:rPr>
              <a:t>若</a:t>
            </a:r>
            <a:r>
              <a:rPr lang="zh-TW" altLang="zh-TW" sz="2400" kern="100" dirty="0">
                <a:latin typeface="Times New Roman"/>
                <a:ea typeface="標楷體"/>
              </a:rPr>
              <a:t>相同志願申請人數少於招生名額時，以全額</a:t>
            </a:r>
            <a:r>
              <a:rPr lang="zh-TW" altLang="zh-TW" sz="2400" kern="100" dirty="0" smtClean="0">
                <a:latin typeface="Times New Roman"/>
                <a:ea typeface="標楷體"/>
              </a:rPr>
              <a:t>錄取</a:t>
            </a:r>
            <a:r>
              <a:rPr lang="en-US" altLang="zh-TW" sz="2400" kern="100" dirty="0" smtClean="0">
                <a:latin typeface="Times New Roman"/>
                <a:ea typeface="標楷體"/>
              </a:rPr>
              <a:t/>
            </a:r>
            <a:br>
              <a:rPr lang="en-US" altLang="zh-TW" sz="2400" kern="100" dirty="0" smtClean="0">
                <a:latin typeface="Times New Roman"/>
                <a:ea typeface="標楷體"/>
              </a:rPr>
            </a:br>
            <a:r>
              <a:rPr lang="en-US" altLang="zh-TW" sz="2400" kern="100" dirty="0" smtClean="0">
                <a:latin typeface="Times New Roman"/>
                <a:ea typeface="標楷體"/>
              </a:rPr>
              <a:t>      </a:t>
            </a:r>
            <a:r>
              <a:rPr lang="zh-TW" altLang="zh-TW" sz="2400" kern="100" dirty="0" smtClean="0">
                <a:latin typeface="Times New Roman"/>
                <a:ea typeface="標楷體"/>
              </a:rPr>
              <a:t>為原則</a:t>
            </a:r>
            <a:r>
              <a:rPr lang="zh-TW" altLang="zh-TW" sz="2400" kern="100" dirty="0" smtClean="0">
                <a:latin typeface="Times New Roman"/>
                <a:ea typeface="標楷體"/>
              </a:rPr>
              <a:t>。</a:t>
            </a:r>
            <a:endParaRPr lang="en-US" altLang="zh-TW" sz="2400" kern="100" dirty="0" smtClean="0">
              <a:latin typeface="Times New Roman"/>
              <a:ea typeface="標楷體"/>
            </a:endParaRPr>
          </a:p>
          <a:p>
            <a:pPr lvl="0" algn="just">
              <a:spcAft>
                <a:spcPts val="0"/>
              </a:spcAft>
            </a:pPr>
            <a:r>
              <a:rPr lang="en-US" altLang="zh-TW" sz="2400" kern="100" dirty="0" smtClean="0">
                <a:latin typeface="Times New Roman"/>
                <a:ea typeface="標楷體"/>
              </a:rPr>
              <a:t>(2) </a:t>
            </a:r>
            <a:r>
              <a:rPr lang="zh-TW" altLang="zh-TW" sz="2400" kern="100" dirty="0" smtClean="0">
                <a:latin typeface="Times New Roman"/>
                <a:ea typeface="標楷體"/>
              </a:rPr>
              <a:t>如</a:t>
            </a:r>
            <a:r>
              <a:rPr lang="zh-TW" altLang="zh-TW" sz="2400" kern="100" dirty="0">
                <a:latin typeface="Times New Roman"/>
                <a:ea typeface="標楷體"/>
              </a:rPr>
              <a:t>相同志願申請人數超過招生名額時，依上述</a:t>
            </a:r>
            <a:r>
              <a:rPr lang="en-US" altLang="zh-TW" sz="2400" kern="100" dirty="0">
                <a:latin typeface="Times New Roman"/>
                <a:ea typeface="標楷體"/>
              </a:rPr>
              <a:t>(</a:t>
            </a:r>
            <a:r>
              <a:rPr lang="zh-TW" altLang="zh-TW" sz="2400" kern="100" dirty="0">
                <a:latin typeface="Times New Roman"/>
                <a:ea typeface="標楷體"/>
              </a:rPr>
              <a:t>一</a:t>
            </a:r>
            <a:r>
              <a:rPr lang="en-US" altLang="zh-TW" sz="2400" kern="100" dirty="0">
                <a:latin typeface="Times New Roman"/>
                <a:ea typeface="標楷體"/>
              </a:rPr>
              <a:t>)</a:t>
            </a:r>
            <a:r>
              <a:rPr lang="zh-TW" altLang="zh-TW" sz="2400" kern="100" dirty="0" smtClean="0">
                <a:latin typeface="Times New Roman"/>
                <a:ea typeface="標楷體"/>
              </a:rPr>
              <a:t>、</a:t>
            </a:r>
            <a:r>
              <a:rPr lang="en-US" altLang="zh-TW" sz="2400" kern="100" dirty="0" smtClean="0">
                <a:latin typeface="Times New Roman"/>
                <a:ea typeface="標楷體"/>
              </a:rPr>
              <a:t/>
            </a:r>
            <a:br>
              <a:rPr lang="en-US" altLang="zh-TW" sz="2400" kern="100" dirty="0" smtClean="0">
                <a:latin typeface="Times New Roman"/>
                <a:ea typeface="標楷體"/>
              </a:rPr>
            </a:br>
            <a:r>
              <a:rPr lang="en-US" altLang="zh-TW" sz="2400" kern="100" dirty="0" smtClean="0">
                <a:latin typeface="Times New Roman"/>
                <a:ea typeface="標楷體"/>
              </a:rPr>
              <a:t>      (</a:t>
            </a:r>
            <a:r>
              <a:rPr lang="zh-TW" altLang="zh-TW" sz="2400" kern="100" dirty="0">
                <a:latin typeface="Times New Roman"/>
                <a:ea typeface="標楷體"/>
              </a:rPr>
              <a:t>二</a:t>
            </a:r>
            <a:r>
              <a:rPr lang="en-US" altLang="zh-TW" sz="2400" kern="100" dirty="0">
                <a:latin typeface="Times New Roman"/>
                <a:ea typeface="標楷體"/>
              </a:rPr>
              <a:t>)</a:t>
            </a:r>
            <a:r>
              <a:rPr lang="zh-TW" altLang="zh-TW" sz="2400" kern="100" dirty="0">
                <a:latin typeface="Times New Roman"/>
                <a:ea typeface="標楷體"/>
              </a:rPr>
              <a:t>順序分發。</a:t>
            </a:r>
            <a:endParaRPr lang="zh-TW" altLang="zh-TW" sz="2400" kern="100" dirty="0">
              <a:latin typeface="Times New Roman"/>
              <a:ea typeface="新細明體"/>
            </a:endParaRPr>
          </a:p>
          <a:p>
            <a:pPr lvl="0"/>
            <a:endParaRPr lang="en-US" altLang="zh-TW" sz="24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Aft>
                <a:spcPts val="1200"/>
              </a:spcAft>
            </a:pPr>
            <a:r>
              <a:rPr lang="zh-TW" altLang="zh-TW" sz="3000" b="1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身心障礙生</a:t>
            </a:r>
            <a:r>
              <a:rPr lang="zh-TW" altLang="zh-TW" sz="30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3000" b="1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lvl="0" indent="-457200">
              <a:buAutoNum type="arabicParenBoth"/>
            </a:pPr>
            <a:r>
              <a:rPr lang="zh-TW" altLang="zh-TW" sz="2400" dirty="0" smtClean="0">
                <a:ea typeface="標楷體"/>
                <a:cs typeface="Times New Roman"/>
              </a:rPr>
              <a:t>若</a:t>
            </a:r>
            <a:r>
              <a:rPr lang="zh-TW" altLang="zh-TW" sz="2400" dirty="0">
                <a:ea typeface="標楷體"/>
                <a:cs typeface="Times New Roman"/>
              </a:rPr>
              <a:t>相同志願申請人數少於招生名額時，以全額錄取為原則</a:t>
            </a:r>
            <a:r>
              <a:rPr lang="zh-TW" altLang="zh-TW" sz="2400" dirty="0" smtClean="0">
                <a:ea typeface="標楷體"/>
                <a:cs typeface="Times New Roman"/>
              </a:rPr>
              <a:t>。</a:t>
            </a:r>
            <a:r>
              <a:rPr lang="en-US" altLang="zh-TW" sz="2400" kern="100" dirty="0">
                <a:latin typeface="Times New Roman"/>
                <a:ea typeface="標楷體"/>
              </a:rPr>
              <a:t> </a:t>
            </a:r>
            <a:endParaRPr lang="en-US" altLang="zh-TW" sz="2400" kern="100" dirty="0" smtClean="0">
              <a:latin typeface="Times New Roman"/>
              <a:ea typeface="標楷體"/>
            </a:endParaRPr>
          </a:p>
          <a:p>
            <a:pPr marL="457200" lvl="0" indent="-457200">
              <a:buAutoNum type="arabicParenBoth"/>
            </a:pPr>
            <a:r>
              <a:rPr lang="zh-TW" altLang="zh-TW" sz="2400" dirty="0" smtClean="0">
                <a:ea typeface="標楷體"/>
                <a:cs typeface="Times New Roman"/>
              </a:rPr>
              <a:t>如</a:t>
            </a:r>
            <a:r>
              <a:rPr lang="zh-TW" altLang="zh-TW" sz="2400" dirty="0">
                <a:ea typeface="標楷體"/>
                <a:cs typeface="Times New Roman"/>
              </a:rPr>
              <a:t>相同志願申請人數超過招生名額時，依上述</a:t>
            </a:r>
            <a:r>
              <a:rPr lang="en-US" altLang="zh-TW" sz="2400" dirty="0">
                <a:ea typeface="標楷體"/>
                <a:cs typeface="Times New Roman"/>
              </a:rPr>
              <a:t>(</a:t>
            </a:r>
            <a:r>
              <a:rPr lang="zh-TW" altLang="zh-TW" sz="2400" dirty="0">
                <a:ea typeface="標楷體"/>
                <a:cs typeface="Times New Roman"/>
              </a:rPr>
              <a:t>一</a:t>
            </a:r>
            <a:r>
              <a:rPr lang="en-US" altLang="zh-TW" sz="2400" dirty="0">
                <a:ea typeface="標楷體"/>
                <a:cs typeface="Times New Roman"/>
              </a:rPr>
              <a:t>)</a:t>
            </a:r>
            <a:r>
              <a:rPr lang="zh-TW" altLang="zh-TW" sz="2400" dirty="0">
                <a:ea typeface="標楷體"/>
                <a:cs typeface="Times New Roman"/>
              </a:rPr>
              <a:t>、</a:t>
            </a:r>
            <a:r>
              <a:rPr lang="en-US" altLang="zh-TW" sz="2400" dirty="0">
                <a:ea typeface="標楷體"/>
                <a:cs typeface="Times New Roman"/>
              </a:rPr>
              <a:t>(</a:t>
            </a:r>
            <a:r>
              <a:rPr lang="zh-TW" altLang="zh-TW" sz="2400" dirty="0">
                <a:ea typeface="標楷體"/>
                <a:cs typeface="Times New Roman"/>
              </a:rPr>
              <a:t>二</a:t>
            </a:r>
            <a:r>
              <a:rPr lang="en-US" altLang="zh-TW" sz="2400" dirty="0">
                <a:ea typeface="標楷體"/>
                <a:cs typeface="Times New Roman"/>
              </a:rPr>
              <a:t>)</a:t>
            </a:r>
            <a:r>
              <a:rPr lang="zh-TW" altLang="zh-TW" sz="2400" dirty="0">
                <a:ea typeface="標楷體"/>
                <a:cs typeface="Times New Roman"/>
              </a:rPr>
              <a:t>順序分發</a:t>
            </a:r>
            <a:r>
              <a:rPr lang="zh-TW" altLang="zh-TW" sz="2400" dirty="0" smtClean="0">
                <a:ea typeface="標楷體"/>
                <a:cs typeface="Times New Roman"/>
              </a:rPr>
              <a:t>。</a:t>
            </a:r>
            <a:endParaRPr lang="en-US" altLang="zh-TW" sz="2400" dirty="0" smtClean="0">
              <a:ea typeface="標楷體"/>
              <a:cs typeface="Times New Roman"/>
            </a:endParaRPr>
          </a:p>
          <a:p>
            <a:pPr lvl="0"/>
            <a:endParaRPr lang="zh-TW" alt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38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767020"/>
            <a:ext cx="8208912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三、報名書表之積分計算基準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技藝教育修習點數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指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選習技藝教育每週修習節數與修習職群數二項全年之點數總和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，其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點數計算標準如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A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表之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(a)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（附件二）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職群成績轉化分數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指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該生所選習全年技藝教育各職群成績之轉化分數，職群成績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轉化分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數應以該班有獲得成績之學生數計算之，轉化分數計算至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小數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第二位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。職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群成績轉化分數證明書正面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應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有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學校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名稱、學生姓名及負責業務之承辦人核章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26180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43608" y="548680"/>
            <a:ext cx="698477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特殊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表現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得分：</a:t>
            </a:r>
            <a:endParaRPr lang="en-US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與報名職群相關之特殊優異表現，包括競賽（不包括原用於分發優先順序之項目）、科展或觀摩發表等。本區各項加分標準如下表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09" y="2348880"/>
            <a:ext cx="796203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971600" y="4532927"/>
            <a:ext cx="712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職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群綜合表現積分，以選習技藝教育修習點數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相關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職群成績轉化分數或選習之所有職群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平均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分數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及特殊表現得分三項計算。</a:t>
            </a:r>
          </a:p>
        </p:txBody>
      </p:sp>
    </p:spTree>
    <p:extLst>
      <p:ext uri="{BB962C8B-B14F-4D97-AF65-F5344CB8AC3E}">
        <p14:creationId xmlns:p14="http://schemas.microsoft.com/office/powerpoint/2010/main" val="963916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31080" y="683985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zh-TW" altLang="en-US" sz="3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、申請</a:t>
            </a:r>
            <a:r>
              <a:rPr lang="zh-TW" altLang="en-US" sz="3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手續</a:t>
            </a:r>
          </a:p>
        </p:txBody>
      </p:sp>
      <p:sp>
        <p:nvSpPr>
          <p:cNvPr id="3" name="矩形 2"/>
          <p:cNvSpPr/>
          <p:nvPr/>
        </p:nvSpPr>
        <p:spPr>
          <a:xfrm>
            <a:off x="882480" y="1340768"/>
            <a:ext cx="7361928" cy="4131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報名以一區為限，如有跨區重複報名情形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家長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或監護人應回第一次報名區取消報名後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方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可至第二區報名。</a:t>
            </a:r>
          </a:p>
          <a:p>
            <a:pPr>
              <a:lnSpc>
                <a:spcPct val="150000"/>
              </a:lnSpc>
            </a:pP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111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4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29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星期五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本作業小組將國中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分發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高中職實用技能學程報名有關資料及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表格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分送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各國中，並請各國中輔導室進行說明、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助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填寫申請書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表及收取報名費。</a:t>
            </a:r>
          </a:p>
        </p:txBody>
      </p:sp>
    </p:spTree>
    <p:extLst>
      <p:ext uri="{BB962C8B-B14F-4D97-AF65-F5344CB8AC3E}">
        <p14:creationId xmlns:p14="http://schemas.microsoft.com/office/powerpoint/2010/main" val="28933640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59632" y="1371540"/>
            <a:ext cx="69127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2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一般生報名費</a:t>
            </a:r>
            <a:r>
              <a:rPr lang="en-US" altLang="zh-TW" sz="32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新臺幣</a:t>
            </a:r>
            <a:r>
              <a:rPr lang="en-US" altLang="zh-TW" sz="32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150</a:t>
            </a:r>
            <a:r>
              <a:rPr lang="zh-TW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元</a:t>
            </a:r>
            <a:r>
              <a:rPr lang="zh-TW" alt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3200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TW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en-US" altLang="zh-TW" sz="3200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中低收入戶報名費</a:t>
            </a:r>
            <a:r>
              <a:rPr lang="en-US" altLang="zh-TW" sz="3200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新臺幣</a:t>
            </a:r>
            <a:r>
              <a:rPr lang="en-US" altLang="zh-TW" sz="3200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50</a:t>
            </a:r>
            <a:r>
              <a:rPr lang="zh-TW" alt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元 </a:t>
            </a:r>
            <a:endParaRPr lang="en-US" altLang="zh-TW" sz="3200" dirty="0" smtClean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TW" alt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報名時需附證明</a:t>
            </a:r>
            <a:r>
              <a:rPr lang="en-US" altLang="zh-TW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3200" dirty="0" smtClean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TW" sz="3200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en-US" altLang="zh-TW" sz="32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sz="32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低收入戶或其直系血親支領失業</a:t>
            </a:r>
            <a:r>
              <a:rPr lang="zh-TW" altLang="en-US" sz="3200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給</a:t>
            </a:r>
            <a:endParaRPr lang="en-US" altLang="zh-TW" sz="3200" dirty="0" smtClean="0">
              <a:solidFill>
                <a:srgbClr val="7030A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TW" altLang="en-US" sz="32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3200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付者</a:t>
            </a:r>
            <a:r>
              <a:rPr lang="zh-TW" altLang="en-US" sz="32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3200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免</a:t>
            </a:r>
            <a:r>
              <a:rPr lang="zh-TW" altLang="en-US" sz="32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報名費</a:t>
            </a:r>
            <a:r>
              <a:rPr lang="en-US" altLang="zh-TW" sz="32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2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報名時需附證明</a:t>
            </a:r>
            <a:r>
              <a:rPr lang="en-US" altLang="zh-TW" sz="32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32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3" name="矩形 2"/>
          <p:cNvSpPr/>
          <p:nvPr/>
        </p:nvSpPr>
        <p:spPr>
          <a:xfrm>
            <a:off x="1231080" y="755993"/>
            <a:ext cx="240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報名費用</a:t>
            </a:r>
            <a:r>
              <a:rPr lang="zh-TW" altLang="en-US" sz="3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2301835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3568" y="1124744"/>
            <a:ext cx="779286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高中職若與國中端合辦國中技藝教育者，請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 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en-US" altLang="zh-TW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111</a:t>
            </a:r>
            <a:r>
              <a:rPr lang="zh-TW" altLang="en-US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17</a:t>
            </a:r>
            <a:r>
              <a:rPr lang="zh-TW" altLang="en-US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</a:t>
            </a:r>
            <a:r>
              <a:rPr lang="zh-TW" altLang="en-US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前將國中技藝教育學生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選修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職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群轉化分數及百分比成績送至合辦國中。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en-US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應屆</a:t>
            </a:r>
            <a:r>
              <a:rPr lang="zh-TW" altLang="en-US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畢業生報名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：由國中輔導室團體報名，請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各國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中將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線上列印團體報名表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線上列印個別申請書</a:t>
            </a: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</a:t>
            </a:r>
            <a:b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表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或申請書</a:t>
            </a:r>
            <a:r>
              <a:rPr lang="en-US" altLang="zh-TW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表、生涯發展規劃書及相關申請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文件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依序排列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連同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報名費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en-US" altLang="zh-TW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111</a:t>
            </a:r>
            <a:r>
              <a:rPr lang="zh-TW" altLang="en-US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26</a:t>
            </a:r>
            <a:r>
              <a:rPr lang="zh-TW" altLang="en-US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星期四</a:t>
            </a:r>
            <a:r>
              <a:rPr lang="en-US" altLang="zh-TW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)~5</a:t>
            </a:r>
            <a:r>
              <a:rPr lang="zh-TW" altLang="en-US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</a:t>
            </a:r>
            <a:r>
              <a:rPr lang="en-US" altLang="zh-TW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27</a:t>
            </a:r>
            <a:r>
              <a:rPr lang="zh-TW" altLang="en-US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星期五</a:t>
            </a:r>
            <a:r>
              <a:rPr lang="en-US" altLang="zh-TW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en-US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上午</a:t>
            </a:r>
            <a:r>
              <a:rPr lang="en-US" altLang="zh-TW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09:00~16:00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至本作業小組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國立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佳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冬高級農業職業學校辦理報名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團體報名表請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輔導室詳細審核後蓋章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en-US" sz="25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9763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55576" y="764704"/>
            <a:ext cx="7776864" cy="5247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indent="-625475">
              <a:spcBef>
                <a:spcPts val="1200"/>
              </a:spcBef>
              <a:spcAft>
                <a:spcPts val="1200"/>
              </a:spcAft>
            </a:pP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五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en-US" sz="25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個別</a:t>
            </a:r>
            <a:r>
              <a:rPr lang="zh-TW" altLang="en-US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報名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非應屆畢業生報名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：備妥第二點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文件及報名費</a:t>
            </a:r>
            <a:r>
              <a:rPr lang="zh-TW" altLang="en-US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新臺幣</a:t>
            </a:r>
            <a:r>
              <a:rPr lang="en-US" altLang="zh-TW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150</a:t>
            </a:r>
            <a:r>
              <a:rPr lang="zh-TW" altLang="en-US" sz="25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元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，於</a:t>
            </a:r>
            <a:r>
              <a:rPr lang="en-US" altLang="zh-TW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27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星期五</a:t>
            </a:r>
            <a:r>
              <a:rPr lang="en-US" altLang="zh-TW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09:00~16:00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至本作業小組報名；通訊報名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者於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27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星期五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前掛號寄至國立佳冬高級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農業職業學校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輔導分發作業小組收（報名費請以</a:t>
            </a:r>
            <a:r>
              <a:rPr lang="zh-TW" altLang="en-US" sz="2500" b="1" u="sng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郵政匯票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寄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送）。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六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報名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費繳交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方式</a:t>
            </a:r>
            <a:endParaRPr lang="en-US" altLang="zh-TW" sz="25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以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匯款方式繳交報名費或現場繳費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名稱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台灣銀行潮州分行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帳號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:08803607007-2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戶名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中等學校基金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佳冬高農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401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專戶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請註明匯款單位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576089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71600" y="620688"/>
            <a:ext cx="7560840" cy="5186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3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五、分</a:t>
            </a:r>
            <a:r>
              <a:rPr lang="zh-TW" altLang="en-US" sz="3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發放榜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放榜時間：</a:t>
            </a: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111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13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星期一</a:t>
            </a:r>
            <a:r>
              <a:rPr lang="en-US" altLang="zh-TW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上午</a:t>
            </a:r>
            <a:r>
              <a:rPr lang="en-US" altLang="zh-TW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00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錄取名單張貼於本作業小組國立佳冬高級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農業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職業學校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公告欄，且於</a:t>
            </a:r>
            <a:r>
              <a:rPr lang="en-US" altLang="zh-TW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https://www.ctvs.ptc.edu.tw/ischool/publish_page/84/?cid=1693</a:t>
            </a:r>
            <a:r>
              <a:rPr lang="en-US" altLang="zh-TW" sz="2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/</a:t>
            </a:r>
            <a:endParaRPr lang="en-US" altLang="zh-TW" sz="2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網站上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公告，並寄送分發結果通知單予學生，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  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承辦人可於線上填報系統查詢該校分發結果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名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；另提供學生個別查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榜。</a:t>
            </a:r>
            <a:endParaRPr lang="en-US" altLang="zh-TW" sz="25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網址 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3"/>
              </a:rPr>
              <a:t>http://163.22.166.1/pa/pa111/index.asp</a:t>
            </a:r>
            <a:endParaRPr lang="en-US" altLang="zh-TW" sz="25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zh-TW" altLang="en-US" sz="25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4035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12176" y="476672"/>
            <a:ext cx="7488832" cy="5463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3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六</a:t>
            </a:r>
            <a:r>
              <a:rPr lang="zh-TW" altLang="en-US" sz="3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3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分發結果複查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申請學生對於分發結果有疑義時，得申請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分發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結果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複查，惟不得補送或更改申請資料，且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複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查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一次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為限，再次申請不予受理。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受理複查時間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sz="25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111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14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星期二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)09:00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15:00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止。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複查時請填寫「分發結果複查申請表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如附件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並另附書寫姓名、地址，並貼足新臺幣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35</a:t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元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之限時掛號回郵信封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個，由學生或家長至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作業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小組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國立佳冬高農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提出申請，恕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不受理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郵寄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申請。</a:t>
            </a:r>
          </a:p>
        </p:txBody>
      </p:sp>
    </p:spTree>
    <p:extLst>
      <p:ext uri="{BB962C8B-B14F-4D97-AF65-F5344CB8AC3E}">
        <p14:creationId xmlns:p14="http://schemas.microsoft.com/office/powerpoint/2010/main" val="26507925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15616" y="836712"/>
            <a:ext cx="7056784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zh-TW" altLang="en-US" sz="3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七、</a:t>
            </a:r>
            <a:r>
              <a:rPr lang="zh-TW" altLang="en-US" sz="3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錄取學生報到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請錄取學生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111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16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星期四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上午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09:00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12:00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，至錄取學校辦理報到。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報到時請攜帶下列證件：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1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分發結果通知單。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2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國中畢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修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業證書。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3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如於報到日仍未接獲分發結果通知單，請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攜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帶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身分證明文件前往報到。錄取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學校於查驗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身分無誤後，應予受理報到。</a:t>
            </a:r>
          </a:p>
        </p:txBody>
      </p:sp>
    </p:spTree>
    <p:extLst>
      <p:ext uri="{BB962C8B-B14F-4D97-AF65-F5344CB8AC3E}">
        <p14:creationId xmlns:p14="http://schemas.microsoft.com/office/powerpoint/2010/main" val="10375305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87624" y="980728"/>
            <a:ext cx="7200800" cy="373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zh-TW" altLang="en-US" sz="3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八、</a:t>
            </a:r>
            <a:r>
              <a:rPr lang="zh-TW" altLang="en-US" sz="3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報到後放棄錄取資格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已完成報到學生，應於</a:t>
            </a: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111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17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（星期五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中午</a:t>
            </a:r>
            <a:r>
              <a:rPr lang="en-US" altLang="zh-TW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00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前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填具本簡章所附之「已報到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放棄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分發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錄取資格聲明書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</a:t>
            </a:r>
            <a:r>
              <a:rPr lang="zh-TW" altLang="en-US" sz="25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zh-TW" altLang="en-US" sz="25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五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由學生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或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家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長親送至錄取學校辦理放棄資格，始得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報名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參加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免試入學或其他入學管道。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錄取資格一經放棄，即不可以任何理由要求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回</a:t>
            </a: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en-US" sz="25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復</a:t>
            </a:r>
            <a:r>
              <a:rPr lang="zh-TW" altLang="en-US" sz="2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或撤回，學生及家長於放棄前請審慎考慮。</a:t>
            </a:r>
          </a:p>
        </p:txBody>
      </p:sp>
    </p:spTree>
    <p:extLst>
      <p:ext uri="{BB962C8B-B14F-4D97-AF65-F5344CB8AC3E}">
        <p14:creationId xmlns:p14="http://schemas.microsoft.com/office/powerpoint/2010/main" val="18261513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27584" y="188640"/>
            <a:ext cx="7963144" cy="6109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zh-TW" alt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注意事項</a:t>
            </a:r>
            <a:endParaRPr lang="en-US" altLang="zh-TW" sz="30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1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實用技能學程輔導分發以一次為限，一經分發即不得申請更改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二、實用技能學程學校各科班於學生報到後，如仍有缺額，於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111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19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 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星期二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起至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24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星期三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止由各校自行辦理續招，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並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應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依「陸、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招生方式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」第三項分發優先順序辦理。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三、各校科班於分發報到未滿二十人之班級，得不開班；已報到之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生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111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22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星期三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前得由各作業小組協調改分發，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仍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不願接受改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分發者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視同放棄分發錄取資格，亦不得要求退還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名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費。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四、若學生已於續招前之各入學管道錄取且報到，因特殊因素必須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離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開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原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錄取報到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學校所在之就學區，經提出證明文件並取得原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報到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學校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書面同意後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，始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得報名參加。違反規定經續招錄取者，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取消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其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續招錄取資格。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　　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前項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特殊因素，包括下列情形：</a:t>
            </a:r>
          </a:p>
          <a:p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學生因父母、其他法定代理人工作地異動，須搬家遷徙。</a:t>
            </a:r>
          </a:p>
          <a:p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特殊境遇家庭。</a:t>
            </a:r>
          </a:p>
        </p:txBody>
      </p:sp>
    </p:spTree>
    <p:extLst>
      <p:ext uri="{BB962C8B-B14F-4D97-AF65-F5344CB8AC3E}">
        <p14:creationId xmlns:p14="http://schemas.microsoft.com/office/powerpoint/2010/main" val="104866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52184" y="1227524"/>
            <a:ext cx="72202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五、本作業小組對於學生個人資料使用範圍、目的、對象及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使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用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期間等相關規範如下：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(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本作業小組於報名表中對於學生資料之蒐集，係為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成績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計算、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整理、登記、分發及報到作業等招生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作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業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之必要程序，並作為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後續資料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統計及學生至各錄取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校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報到註冊作業使用，學生資料蒐集之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範圍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以本作業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組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報名表所列各項內容資料為限。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(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本作業小組蒐集之學生資料，因招生、統計與註冊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作業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需要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，於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學生完成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報名作業後，即同意本作業小組、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所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屬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招生學校及教育部進行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使用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，使用範圍亦以前項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規定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為限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en-US" sz="2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2279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87624" y="1217652"/>
            <a:ext cx="684076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學生依個人資料保護法第三條規定，當事人依該法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行使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權利，將不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因報名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作業而拋棄或限制，惟考量招生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作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業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之公平性，學生報名之相關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證明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文件應於報名時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一併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提出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，完成報名作業後不得要求補件、修改或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替換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未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證明文件或證明書中各欄填寫不全者，一律不予採認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所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繳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報名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費用及相關證明文件亦不退還。若學生不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提供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前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開各項相關個人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資料，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本作業小組將無法進行該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分發作業，請特別注意。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完成報名程序之學生，即同意本作業小組對於學生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個人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蒐集類別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、使用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範圍、方式、目的、對象及使用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期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間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等相關規範，並同意本作業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小組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對於學生個人資料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進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蒐集或處理。</a:t>
            </a:r>
          </a:p>
        </p:txBody>
      </p:sp>
    </p:spTree>
    <p:extLst>
      <p:ext uri="{BB962C8B-B14F-4D97-AF65-F5344CB8AC3E}">
        <p14:creationId xmlns:p14="http://schemas.microsoft.com/office/powerpoint/2010/main" val="23339750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87625" y="764704"/>
            <a:ext cx="71991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6000" b="1" i="0" u="none" strike="noStrike" kern="0" cap="none" spc="0" normalizeH="0" baseline="0" noProof="0" dirty="0" smtClean="0">
                <a:ln>
                  <a:noFill/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軟正黑體" panose="020B0604030504040204" pitchFamily="34" charset="-120"/>
              </a:rPr>
              <a:t>國中端協助作業</a:t>
            </a:r>
            <a:endParaRPr kumimoji="1" lang="en-US" altLang="zh-TW" sz="6000" b="1" i="0" u="none" strike="noStrike" kern="0" cap="none" spc="0" normalizeH="0" baseline="0" noProof="0" dirty="0" smtClean="0">
              <a:ln>
                <a:noFill/>
              </a:ln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軟正黑體" panose="020B0604030504040204" pitchFamily="34" charset="-12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6000" b="1" kern="0" dirty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</a:rPr>
              <a:t>項目一</a:t>
            </a:r>
            <a:endParaRPr kumimoji="0" lang="zh-TW" altLang="en-US" sz="6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99592" y="2852936"/>
            <a:ext cx="698477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 </a:t>
            </a:r>
            <a:r>
              <a:rPr lang="zh-TW" altLang="en-US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紙本收件</a:t>
            </a:r>
          </a:p>
          <a:p>
            <a:pPr>
              <a:lnSpc>
                <a:spcPct val="150000"/>
              </a:lnSpc>
            </a:pPr>
            <a:r>
              <a:rPr lang="en-US" altLang="zh-TW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 </a:t>
            </a:r>
            <a:r>
              <a:rPr lang="zh-TW" altLang="en-US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線上登錄資料</a:t>
            </a:r>
            <a:r>
              <a:rPr lang="en-US" altLang="zh-TW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有說明</a:t>
            </a:r>
            <a:r>
              <a:rPr lang="en-US" altLang="zh-TW" sz="3600" b="1" dirty="0" err="1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PPT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介紹</a:t>
            </a:r>
            <a:r>
              <a:rPr lang="en-US" altLang="zh-TW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TW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 </a:t>
            </a:r>
            <a:r>
              <a:rPr lang="en-US" altLang="zh-TW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111/5/26~5/27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繳交</a:t>
            </a:r>
            <a:r>
              <a:rPr lang="zh-TW" altLang="en-US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報名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endParaRPr lang="zh-TW" altLang="en-US" sz="36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059653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15616" y="812354"/>
            <a:ext cx="6984776" cy="4704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3887" lvl="0" indent="-51435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kumimoji="1" lang="zh-TW" altLang="en-US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校內報名：</a:t>
            </a:r>
            <a:endParaRPr kumimoji="1" lang="en-US" altLang="zh-TW" sz="2800" b="1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79475" lvl="1" indent="-51435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AutoNum type="circleNumWdWhitePlain"/>
              <a:defRPr/>
            </a:pP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訂定收件日期</a:t>
            </a:r>
            <a:endParaRPr kumimoji="1" lang="en-US" altLang="zh-TW" sz="2400" b="1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79475" lvl="1" indent="-514350">
              <a:buFont typeface="Wingdings" panose="05000000000000000000" pitchFamily="2" charset="2"/>
              <a:buAutoNum type="circleNumWdWhitePlain"/>
              <a:defRPr/>
            </a:pP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教導如何填表（</a:t>
            </a:r>
            <a:r>
              <a:rPr kumimoji="1" lang="en-US" altLang="zh-TW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 action="ppaction://hlinkfile"/>
              </a:rPr>
              <a:t>A</a:t>
            </a: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 action="ppaction://hlinkfile"/>
              </a:rPr>
              <a:t>表、</a:t>
            </a:r>
            <a:r>
              <a:rPr kumimoji="1" lang="en-US" altLang="zh-TW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 action="ppaction://hlinkfile"/>
              </a:rPr>
              <a:t>B</a:t>
            </a: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 action="ppaction://hlinkfile"/>
              </a:rPr>
              <a:t>表</a:t>
            </a: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）、備妥</a:t>
            </a:r>
            <a:r>
              <a:rPr lang="en-US" altLang="zh-TW" sz="2400" b="1" kern="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 action="ppaction://hlinkfile"/>
              </a:rPr>
              <a:t>A</a:t>
            </a:r>
            <a:r>
              <a:rPr lang="zh-TW" altLang="en-US" sz="2400" b="1" kern="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 action="ppaction://hlinkfile"/>
              </a:rPr>
              <a:t>表</a:t>
            </a: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 action="ppaction://hlinkfile"/>
              </a:rPr>
              <a:t>證明文件</a:t>
            </a: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kumimoji="1" lang="en-US" altLang="zh-TW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4" action="ppaction://hlinkfile"/>
              </a:rPr>
              <a:t>B</a:t>
            </a: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4" action="ppaction://hlinkfile"/>
              </a:rPr>
              <a:t>表證明文件</a:t>
            </a: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5" action="ppaction://hlinkfile"/>
              </a:rPr>
              <a:t>低收入戶證明文件</a:t>
            </a: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6" action="ppaction://hlinkfile"/>
              </a:rPr>
              <a:t>中</a:t>
            </a:r>
            <a:r>
              <a:rPr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6" action="ppaction://hlinkfile"/>
              </a:rPr>
              <a:t>低收入戶證明文件</a:t>
            </a:r>
            <a:r>
              <a:rPr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7" action="ppaction://hlinkfile"/>
              </a:rPr>
              <a:t>家戶年所得證明</a:t>
            </a:r>
            <a:endParaRPr kumimoji="1" lang="en-US" altLang="zh-TW" sz="2400" b="1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79475" lvl="1" indent="-51435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AutoNum type="circleNumWdWhitePlain"/>
              <a:defRPr/>
            </a:pP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收齊報名費</a:t>
            </a:r>
            <a:endParaRPr kumimoji="1" lang="en-US" altLang="zh-TW" sz="2400" b="1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23887" lvl="0" indent="-514350" eaLnBrk="0" fontAlgn="base" hangingPunct="0">
              <a:spcBef>
                <a:spcPts val="2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kumimoji="1" lang="zh-TW" altLang="en-US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線上填報</a:t>
            </a:r>
            <a:r>
              <a:rPr kumimoji="1" lang="zh-TW" altLang="en-US" sz="2400" b="1" kern="0" dirty="0">
                <a:solidFill>
                  <a:srgbClr val="000000">
                    <a:lumMod val="75000"/>
                    <a:lumOff val="25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：請注意填報時間、登入注意事項</a:t>
            </a:r>
            <a:endParaRPr kumimoji="1" lang="en-US" altLang="zh-TW" sz="2800" b="1" kern="0" dirty="0">
              <a:solidFill>
                <a:srgbClr val="000000">
                  <a:lumMod val="75000"/>
                  <a:lumOff val="25000"/>
                </a:srgb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23887" lvl="0" indent="-514350" eaLnBrk="0" fontAlgn="base" hangingPunct="0">
              <a:spcBef>
                <a:spcPts val="2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kumimoji="1" lang="zh-TW" altLang="en-US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集體報名：</a:t>
            </a:r>
            <a:endParaRPr kumimoji="1" lang="en-US" altLang="zh-TW" sz="2800" b="1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5125" lvl="1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校內作業：列印資料、排列順序、核章、填寫領據</a:t>
            </a:r>
            <a:endParaRPr kumimoji="1" lang="en-US" altLang="zh-TW" sz="2400" b="1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815645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15816" y="836712"/>
            <a:ext cx="34676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3200" b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線上登入注意事項</a:t>
            </a:r>
          </a:p>
        </p:txBody>
      </p:sp>
      <p:sp>
        <p:nvSpPr>
          <p:cNvPr id="3" name="矩形 2"/>
          <p:cNvSpPr/>
          <p:nvPr/>
        </p:nvSpPr>
        <p:spPr>
          <a:xfrm>
            <a:off x="994482" y="1700808"/>
            <a:ext cx="746594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spcBef>
                <a:spcPts val="600"/>
              </a:spcBef>
              <a:spcAft>
                <a:spcPts val="600"/>
              </a:spcAft>
              <a:buFontTx/>
              <a:buChar char="•"/>
              <a:defRPr/>
            </a:pPr>
            <a:r>
              <a:rPr kumimoji="1" lang="zh-TW" altLang="en-US" sz="24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登入帳號：</a:t>
            </a:r>
            <a:r>
              <a:rPr kumimoji="1" lang="zh-TW" altLang="en-US" sz="2400" b="1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各校代碼</a:t>
            </a:r>
            <a:endParaRPr kumimoji="1" lang="en-US" altLang="zh-TW" sz="2400" b="1" kern="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0" indent="-342900" eaLnBrk="0" fontAlgn="base" hangingPunct="0">
              <a:spcBef>
                <a:spcPts val="600"/>
              </a:spcBef>
              <a:spcAft>
                <a:spcPts val="600"/>
              </a:spcAft>
              <a:buFontTx/>
              <a:buChar char="•"/>
              <a:defRPr/>
            </a:pPr>
            <a:r>
              <a:rPr kumimoji="1" lang="zh-TW" altLang="en-US" sz="24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登入密碼：</a:t>
            </a:r>
            <a:r>
              <a:rPr kumimoji="1" lang="en-US" altLang="zh-TW" sz="2400" b="1" kern="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edu110</a:t>
            </a:r>
            <a:r>
              <a:rPr kumimoji="1" lang="zh-TW" altLang="en-US" sz="2400" b="1" kern="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kumimoji="1" lang="zh-TW" altLang="en-US" sz="2400" b="1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進入後請修改）</a:t>
            </a:r>
            <a:endParaRPr kumimoji="1" lang="en-US" altLang="zh-TW" sz="2400" b="1" kern="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1" lang="zh-TW" altLang="en-US" sz="24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登入後首先必需先</a:t>
            </a:r>
            <a:r>
              <a:rPr lang="zh-TW" altLang="en-US" sz="24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變更密碼，另外</a:t>
            </a:r>
            <a:r>
              <a:rPr lang="zh-TW" altLang="en-US" sz="2400" b="1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完整</a:t>
            </a:r>
            <a:r>
              <a:rPr lang="zh-TW" altLang="en-US" sz="24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填寫聯絡資訊，否則無法進行後續操作。</a:t>
            </a:r>
            <a:endParaRPr lang="en-US" altLang="zh-TW" sz="24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1" lang="zh-TW" altLang="en-US" sz="24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若發現帳號無法登入，或是需要重設密碼，請儘速與承辦人</a:t>
            </a:r>
            <a:r>
              <a:rPr kumimoji="1" lang="en-US" altLang="zh-TW" sz="24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1" lang="zh-TW" altLang="en-US" sz="24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周思潔</a:t>
            </a:r>
            <a:r>
              <a:rPr kumimoji="1" lang="zh-TW" altLang="en-US" sz="24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老師</a:t>
            </a:r>
            <a:r>
              <a:rPr kumimoji="1" lang="en-US" altLang="zh-TW" sz="24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kumimoji="1" lang="zh-TW" altLang="en-US" sz="24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聯絡。也可以直接在</a:t>
            </a:r>
            <a:r>
              <a:rPr kumimoji="1" lang="en-US" altLang="zh-TW" sz="24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Line</a:t>
            </a:r>
            <a:r>
              <a:rPr kumimoji="1" lang="zh-TW" altLang="en-US" sz="24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群組上留言。</a:t>
            </a:r>
            <a:endParaRPr kumimoji="1" lang="en-US" altLang="zh-TW" sz="24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1438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49097" y="1196752"/>
            <a:ext cx="650659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200"/>
              </a:spcBef>
              <a:spcAft>
                <a:spcPts val="1200"/>
              </a:spcAft>
              <a:defRPr/>
            </a:pPr>
            <a:r>
              <a:rPr kumimoji="1" lang="zh-TW" altLang="en-US" sz="6000" b="1" kern="0" dirty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</a:rPr>
              <a:t>國中端協助作業</a:t>
            </a:r>
            <a:endParaRPr kumimoji="1" lang="en-US" altLang="zh-TW" sz="6000" b="1" kern="0" dirty="0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</a:endParaRPr>
          </a:p>
          <a:p>
            <a:pPr lvl="0">
              <a:spcBef>
                <a:spcPts val="1200"/>
              </a:spcBef>
              <a:spcAft>
                <a:spcPts val="1200"/>
              </a:spcAft>
              <a:defRPr/>
            </a:pPr>
            <a:r>
              <a:rPr kumimoji="1" lang="zh-TW" altLang="en-US" sz="6000" b="1" kern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</a:rPr>
              <a:t>項目二</a:t>
            </a:r>
            <a:endParaRPr lang="zh-TW" altLang="en-US" sz="6000" kern="0" dirty="0">
              <a:solidFill>
                <a:sysClr val="windowText" lastClr="000000"/>
              </a:solidFill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kumimoji="1" lang="zh-TW" altLang="en-US" sz="5000" b="1" kern="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集體</a:t>
            </a:r>
            <a:r>
              <a:rPr kumimoji="1" lang="zh-TW" altLang="en-US" sz="5000" b="1" kern="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報名</a:t>
            </a:r>
            <a:endParaRPr lang="zh-TW" altLang="en-US" sz="5000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527126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59632" y="332656"/>
            <a:ext cx="34676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32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集體報名必交文件</a:t>
            </a:r>
          </a:p>
        </p:txBody>
      </p:sp>
      <p:sp>
        <p:nvSpPr>
          <p:cNvPr id="3" name="矩形 2"/>
          <p:cNvSpPr/>
          <p:nvPr/>
        </p:nvSpPr>
        <p:spPr>
          <a:xfrm>
            <a:off x="899592" y="1039822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en-US" altLang="zh-TW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集體報名資料清單</a:t>
            </a:r>
          </a:p>
        </p:txBody>
      </p:sp>
      <p:sp>
        <p:nvSpPr>
          <p:cNvPr id="4" name="矩形 3"/>
          <p:cNvSpPr/>
          <p:nvPr/>
        </p:nvSpPr>
        <p:spPr>
          <a:xfrm>
            <a:off x="5220072" y="1039822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en-US" altLang="zh-TW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申請學生名冊</a:t>
            </a:r>
          </a:p>
        </p:txBody>
      </p:sp>
      <p:pic>
        <p:nvPicPr>
          <p:cNvPr id="5" name="Picture 3" descr="D:\實習組\100實習組\103輔導分發\1030509_說明會\說明會_解釋用圖表\資料清單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75" t="3550" r="2875" b="13284"/>
          <a:stretch/>
        </p:blipFill>
        <p:spPr bwMode="auto">
          <a:xfrm>
            <a:off x="445464" y="1700808"/>
            <a:ext cx="3816424" cy="41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D:\實習組\100實習組\103輔導分發\1030509_說明會\說明會_解釋用圖表\申請學生名冊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76"/>
          <a:stretch/>
        </p:blipFill>
        <p:spPr bwMode="auto">
          <a:xfrm>
            <a:off x="4572000" y="1469902"/>
            <a:ext cx="3844238" cy="4749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96466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9592" y="1229851"/>
            <a:ext cx="35702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24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kumimoji="1" lang="en-US" altLang="zh-TW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kumimoji="1" lang="zh-TW" altLang="en-US" sz="24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特殊表現證明文件清單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 sz="2400" b="1" kern="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Picture 2" descr="D:\實習組\100實習組\103輔導分發\1030509_說明會\說明會_解釋用圖表\特殊表現證明文件清單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3365086" cy="475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:\實習組\100實習組\103輔導分發\1030509_說明會\說明會_解釋用圖表\特殊表現證明文件清單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68"/>
          <a:stretch/>
        </p:blipFill>
        <p:spPr bwMode="auto">
          <a:xfrm>
            <a:off x="3491880" y="3212976"/>
            <a:ext cx="5507428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6639080" y="473499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TW" altLang="en-US" b="1" kern="0" dirty="0">
                <a:solidFill>
                  <a:srgbClr val="FF0000"/>
                </a:solidFill>
                <a:latin typeface="Arial"/>
                <a:ea typeface="新細明體"/>
              </a:rPr>
              <a:t>查核碼對最下列！</a:t>
            </a:r>
            <a:endParaRPr lang="zh-TW" altLang="en-US" sz="1050" b="1" kern="0" dirty="0">
              <a:solidFill>
                <a:srgbClr val="FF0000"/>
              </a:solidFill>
              <a:latin typeface="Arial"/>
              <a:ea typeface="新細明體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259632" y="332656"/>
            <a:ext cx="34676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32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集體報名必交文件</a:t>
            </a:r>
          </a:p>
        </p:txBody>
      </p:sp>
    </p:spTree>
    <p:extLst>
      <p:ext uri="{BB962C8B-B14F-4D97-AF65-F5344CB8AC3E}">
        <p14:creationId xmlns:p14="http://schemas.microsoft.com/office/powerpoint/2010/main" val="32478965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9592" y="1844824"/>
            <a:ext cx="7776864" cy="1988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en-US" altLang="zh-TW" sz="28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kumimoji="1" lang="zh-TW" altLang="en-US" sz="28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、以上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三者，皆由系統自動列印（請印</a:t>
            </a:r>
            <a:r>
              <a:rPr kumimoji="1" lang="zh-TW" altLang="en-US" sz="2800" b="1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直式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kumimoji="1" lang="en-US" altLang="zh-TW" sz="28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en-US" altLang="zh-TW" sz="28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kumimoji="1" lang="zh-TW" altLang="en-US" sz="28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、請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注意核章處</a:t>
            </a:r>
            <a:endParaRPr kumimoji="1" lang="en-US" altLang="zh-TW" sz="28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en-US" altLang="zh-TW" sz="28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kumimoji="1" lang="zh-TW" altLang="en-US" sz="28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、請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注意三者之</a:t>
            </a:r>
            <a:r>
              <a:rPr kumimoji="1" lang="zh-TW" altLang="en-US" sz="2800" b="1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查核碼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需相同（</a:t>
            </a:r>
            <a:r>
              <a:rPr kumimoji="1" lang="zh-TW" altLang="en-US" sz="2800" b="1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查核碼若不同，則請重新列印、重新核章！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kumimoji="1" lang="en-US" altLang="zh-TW" sz="28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257589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1640" y="620688"/>
            <a:ext cx="3999813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35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繳費須知（匯票） </a:t>
            </a:r>
          </a:p>
        </p:txBody>
      </p:sp>
      <p:sp>
        <p:nvSpPr>
          <p:cNvPr id="3" name="矩形 2"/>
          <p:cNvSpPr/>
          <p:nvPr/>
        </p:nvSpPr>
        <p:spPr>
          <a:xfrm>
            <a:off x="971600" y="1322071"/>
            <a:ext cx="7488832" cy="4413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kumimoji="1" lang="zh-TW" altLang="en-US" sz="32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依</a:t>
            </a:r>
            <a:r>
              <a:rPr kumimoji="1" lang="zh-TW" altLang="zh-TW" sz="32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報名方式</a:t>
            </a:r>
            <a:r>
              <a:rPr kumimoji="1" lang="zh-TW" altLang="en-US" sz="32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不同：</a:t>
            </a:r>
            <a:endParaRPr kumimoji="1" lang="zh-TW" altLang="zh-TW" sz="32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71550" lvl="1" indent="-514350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kumimoji="1" lang="zh-TW" altLang="zh-TW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現場報名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kumimoji="1" lang="zh-TW" altLang="zh-TW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r>
              <a:rPr kumimoji="1" lang="en-US" altLang="zh-TW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kumimoji="1" lang="zh-TW" altLang="zh-TW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現金</a:t>
            </a:r>
            <a:r>
              <a:rPr kumimoji="1" lang="en-US" altLang="zh-TW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kumimoji="1" lang="zh-TW" altLang="zh-TW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或</a:t>
            </a:r>
            <a:r>
              <a:rPr kumimoji="1" lang="en-US" altLang="zh-TW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kumimoji="1" lang="zh-TW" altLang="zh-TW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郵政匯票</a:t>
            </a:r>
            <a:r>
              <a:rPr kumimoji="1" lang="en-US" altLang="zh-TW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kumimoji="1" lang="zh-TW" altLang="zh-TW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繳費</a:t>
            </a:r>
            <a:endParaRPr kumimoji="1" lang="en-US" altLang="zh-TW" sz="28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71550" lvl="1" indent="-514350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個別現場報名：</a:t>
            </a:r>
            <a:r>
              <a:rPr kumimoji="1" lang="zh-TW" altLang="en-US" sz="2800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請填委託書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，並</a:t>
            </a:r>
            <a:r>
              <a:rPr kumimoji="1" lang="zh-TW" altLang="zh-TW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以現金或郵政匯票繳費</a:t>
            </a:r>
            <a:endParaRPr kumimoji="1" lang="en-US" altLang="zh-TW" sz="32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kumimoji="1" lang="zh-TW" altLang="en-US" sz="32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匯票名稱</a:t>
            </a:r>
            <a:r>
              <a:rPr kumimoji="1" lang="en-US" altLang="zh-TW" sz="32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kumimoji="1" lang="zh-TW" altLang="en-US" sz="32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台灣銀行潮州分行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zh-TW" altLang="en-US" sz="32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帳號</a:t>
            </a:r>
            <a:r>
              <a:rPr kumimoji="1" lang="en-US" altLang="zh-TW" sz="32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kumimoji="1" lang="en-US" altLang="zh-TW" sz="32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08803607007-2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zh-TW" altLang="en-US" sz="32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戶名</a:t>
            </a:r>
            <a:r>
              <a:rPr kumimoji="1" lang="en-US" altLang="zh-TW" sz="32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kumimoji="1" lang="zh-TW" altLang="en-US" sz="32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中等學校基金</a:t>
            </a:r>
            <a:r>
              <a:rPr kumimoji="1" lang="en-US" altLang="zh-TW" sz="32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kumimoji="1" lang="zh-TW" altLang="en-US" sz="32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佳冬高農</a:t>
            </a:r>
            <a:r>
              <a:rPr kumimoji="1" lang="en-US" altLang="zh-TW" sz="32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401</a:t>
            </a:r>
            <a:r>
              <a:rPr kumimoji="1" lang="zh-TW" altLang="en-US" sz="32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</a:t>
            </a:r>
            <a:r>
              <a:rPr kumimoji="1" lang="zh-TW" altLang="en-US" sz="32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戶</a:t>
            </a:r>
            <a:endParaRPr kumimoji="1" lang="en-US" altLang="zh-TW" sz="3200" kern="0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zh-TW" altLang="en-US" sz="32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kumimoji="1" lang="zh-TW" altLang="en-US" sz="32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kumimoji="1" lang="en-US" altLang="zh-TW" sz="32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1" lang="zh-TW" altLang="en-US" sz="32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請註明匯款</a:t>
            </a:r>
            <a:r>
              <a:rPr kumimoji="1" lang="zh-TW" altLang="en-US" sz="32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單位</a:t>
            </a:r>
            <a:r>
              <a:rPr kumimoji="1" lang="en-US" altLang="zh-TW" sz="32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kumimoji="1" lang="zh-TW" altLang="en-US" sz="32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947665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59632" y="637818"/>
            <a:ext cx="4896544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35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繳費</a:t>
            </a:r>
            <a:r>
              <a:rPr kumimoji="1" lang="zh-TW" altLang="en-US" sz="35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須知</a:t>
            </a:r>
            <a:r>
              <a:rPr kumimoji="1" lang="en-US" altLang="zh-TW" sz="35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1" lang="zh-TW" altLang="en-US" sz="35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作業費</a:t>
            </a:r>
            <a:r>
              <a:rPr kumimoji="1" lang="en-US" altLang="zh-TW" sz="35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kumimoji="1" lang="zh-TW" altLang="en-US" sz="3500" b="1" kern="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43608" y="1660270"/>
            <a:ext cx="6984776" cy="32808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由</a:t>
            </a:r>
            <a:r>
              <a:rPr kumimoji="1" lang="zh-TW" altLang="en-US" sz="2800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一般生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之報名費中，扣除每生</a:t>
            </a:r>
            <a:r>
              <a:rPr kumimoji="1" lang="en-US" altLang="zh-TW" sz="2800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50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元為國中端作業費。</a:t>
            </a:r>
            <a:endParaRPr kumimoji="1" lang="en-US" altLang="zh-TW" sz="28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國中端作業費，經國教署指示：由各國中承辦人員具領，不需經各校會計系統。</a:t>
            </a:r>
            <a:endParaRPr kumimoji="1" lang="en-US" altLang="zh-TW" sz="28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集體報名學校，</a:t>
            </a:r>
            <a:r>
              <a:rPr kumimoji="1" lang="zh-TW" altLang="en-US" sz="2800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請先行預扣作業費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（依報名系統列印之金額即為該繳之費用）</a:t>
            </a:r>
            <a:r>
              <a:rPr kumimoji="1" lang="en-US" altLang="zh-TW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kumimoji="1" lang="zh-TW" altLang="en-US" sz="2800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填寫領據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，於報名時繳交。</a:t>
            </a:r>
            <a:endParaRPr kumimoji="1" lang="en-US" altLang="zh-TW" sz="28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50894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87624" y="1959569"/>
            <a:ext cx="6624736" cy="2117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zh-TW" altLang="en-US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金額：</a:t>
            </a:r>
            <a:r>
              <a:rPr kumimoji="1" lang="zh-TW" altLang="en-US" sz="2800" b="1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一般生</a:t>
            </a:r>
            <a:r>
              <a:rPr kumimoji="1" lang="zh-TW" altLang="en-US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人數</a:t>
            </a:r>
            <a:r>
              <a:rPr kumimoji="1" lang="zh-TW" altLang="en-US" sz="2800" b="1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kumimoji="1" lang="en-US" altLang="zh-TW" sz="2800" b="1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* 50</a:t>
            </a:r>
            <a:r>
              <a:rPr kumimoji="1" lang="zh-TW" altLang="en-US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元</a:t>
            </a:r>
            <a:r>
              <a:rPr kumimoji="1" lang="en-US" altLang="zh-TW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=</a:t>
            </a:r>
            <a:r>
              <a:rPr kumimoji="1" lang="zh-TW" altLang="en-US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國中端作業費</a:t>
            </a:r>
            <a:endParaRPr kumimoji="1" lang="en-US" altLang="zh-TW" sz="2800" b="1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zh-TW" altLang="en-US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可現場簽收，</a:t>
            </a:r>
            <a:r>
              <a:rPr kumimoji="1" lang="en-US" altLang="zh-TW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kumimoji="1" lang="zh-TW" altLang="en-US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亦可事先填寫好，以節省報名時間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kumimoji="1" lang="en-US" altLang="zh-TW" sz="28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03648" y="692696"/>
            <a:ext cx="3775393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35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繳費須知（領據）</a:t>
            </a:r>
          </a:p>
        </p:txBody>
      </p:sp>
    </p:spTree>
    <p:extLst>
      <p:ext uri="{BB962C8B-B14F-4D97-AF65-F5344CB8AC3E}">
        <p14:creationId xmlns:p14="http://schemas.microsoft.com/office/powerpoint/2010/main" val="10193857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51720" y="836712"/>
            <a:ext cx="3647152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45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集體報名時間</a:t>
            </a:r>
          </a:p>
        </p:txBody>
      </p:sp>
      <p:sp>
        <p:nvSpPr>
          <p:cNvPr id="3" name="矩形 2"/>
          <p:cNvSpPr/>
          <p:nvPr/>
        </p:nvSpPr>
        <p:spPr>
          <a:xfrm>
            <a:off x="863372" y="2197894"/>
            <a:ext cx="7200800" cy="313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kumimoji="1" lang="zh-TW" altLang="en-US" sz="3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請各國中於</a:t>
            </a:r>
            <a:r>
              <a:rPr kumimoji="1" lang="en-US" altLang="zh-TW" sz="3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kumimoji="1" lang="zh-TW" altLang="en-US" sz="3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kumimoji="1" lang="en-US" altLang="zh-TW" sz="38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26</a:t>
            </a:r>
            <a:r>
              <a:rPr kumimoji="1" lang="zh-TW" altLang="en-US" sz="38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～</a:t>
            </a:r>
            <a:r>
              <a:rPr kumimoji="1" lang="en-US" altLang="zh-TW" sz="38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27</a:t>
            </a:r>
            <a:r>
              <a:rPr kumimoji="1" lang="zh-TW" altLang="en-US" sz="38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endParaRPr kumimoji="1" lang="en-US" altLang="zh-TW" sz="38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1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zh-TW" altLang="en-US" sz="38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kumimoji="1" lang="zh-TW" altLang="en-US" sz="3800" b="1" kern="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上午</a:t>
            </a:r>
            <a:r>
              <a:rPr kumimoji="1" lang="en-US" altLang="zh-TW" sz="3800" b="1" kern="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kumimoji="1" lang="zh-TW" altLang="en-US" sz="3800" b="1" kern="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</a:t>
            </a:r>
            <a:r>
              <a:rPr kumimoji="1" lang="zh-TW" altLang="en-US" sz="3800" b="1" kern="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～</a:t>
            </a:r>
            <a:r>
              <a:rPr kumimoji="1" lang="zh-TW" altLang="en-US" sz="3800" b="1" kern="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下午</a:t>
            </a:r>
            <a:r>
              <a:rPr kumimoji="1" lang="en-US" altLang="zh-TW" sz="3800" b="1" kern="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kumimoji="1" lang="zh-TW" altLang="en-US" sz="3800" b="1" kern="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</a:t>
            </a:r>
            <a:r>
              <a:rPr kumimoji="1" lang="zh-TW" altLang="en-US" sz="3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），將列印好的資料送</a:t>
            </a:r>
            <a:r>
              <a:rPr kumimoji="1" lang="zh-TW" altLang="en-US" sz="38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至佳冬高農</a:t>
            </a:r>
            <a:r>
              <a:rPr kumimoji="1" lang="zh-TW" altLang="en-US" sz="3800" kern="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實習處</a:t>
            </a:r>
            <a:r>
              <a:rPr kumimoji="1" lang="zh-TW" altLang="en-US" sz="38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kumimoji="1" lang="zh-TW" altLang="en-US" sz="3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現場審查，請攜帶需要的職章、戳章等</a:t>
            </a:r>
            <a:r>
              <a:rPr kumimoji="1" lang="zh-TW" altLang="en-US" sz="3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kumimoji="1" lang="en-US" altLang="zh-TW" sz="3800" b="1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159345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15616" y="908720"/>
            <a:ext cx="64807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40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現場集體報名  請</a:t>
            </a:r>
            <a:r>
              <a:rPr kumimoji="1" lang="zh-TW" altLang="en-US" sz="4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繳交</a:t>
            </a:r>
            <a:r>
              <a:rPr kumimoji="1" lang="en-US" altLang="zh-TW" sz="4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kumimoji="1" lang="zh-TW" altLang="en-US" sz="3800" b="1" kern="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27584" y="2204864"/>
            <a:ext cx="7416824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2487" lvl="0" indent="-74295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kumimoji="1" lang="zh-TW" altLang="en-US" sz="35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國中端領據</a:t>
            </a:r>
            <a:endParaRPr kumimoji="1" lang="en-US" altLang="zh-TW" sz="35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52487" lvl="0" indent="-74295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kumimoji="1" lang="zh-TW" altLang="en-US" sz="3500" b="1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現金</a:t>
            </a:r>
            <a:r>
              <a:rPr kumimoji="1" lang="zh-TW" altLang="en-US" sz="35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kumimoji="1" lang="en-US" altLang="zh-TW" sz="35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or </a:t>
            </a:r>
            <a:r>
              <a:rPr kumimoji="1" lang="zh-TW" altLang="en-US" sz="35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匯票</a:t>
            </a:r>
            <a:endParaRPr kumimoji="1" lang="en-US" altLang="zh-TW" sz="3500" kern="0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9750" lvl="0" indent="-45085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zh-TW" altLang="en-US" sz="30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kumimoji="1" lang="zh-TW" altLang="en-US" sz="30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請寫全銜校名</a:t>
            </a:r>
            <a:r>
              <a:rPr kumimoji="1" lang="zh-TW" altLang="en-US" sz="30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kumimoji="1" lang="zh-TW" altLang="en-US" sz="3000" b="1" kern="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國立佳冬高級農業</a:t>
            </a:r>
            <a:r>
              <a:rPr kumimoji="1" lang="zh-TW" altLang="en-US" sz="3000" b="1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職業學校</a:t>
            </a:r>
            <a:r>
              <a:rPr kumimoji="1" lang="zh-TW" altLang="en-US" sz="30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，否則</a:t>
            </a:r>
            <a:r>
              <a:rPr kumimoji="1" lang="zh-TW" altLang="en-US" sz="3000" kern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無法受理</a:t>
            </a:r>
            <a:r>
              <a:rPr kumimoji="1" lang="zh-TW" altLang="en-US" sz="30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kumimoji="1" lang="en-US" altLang="zh-TW" sz="30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9537"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en-US" altLang="zh-TW" sz="35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 </a:t>
            </a:r>
            <a:r>
              <a:rPr kumimoji="1" lang="zh-TW" altLang="en-US" sz="3500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報名表</a:t>
            </a:r>
            <a:r>
              <a:rPr kumimoji="1" lang="zh-TW" altLang="en-US" sz="35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件紙本</a:t>
            </a:r>
            <a:r>
              <a:rPr kumimoji="1" lang="zh-TW" altLang="en-US" sz="2800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（請參考簡章）</a:t>
            </a:r>
            <a:endParaRPr kumimoji="1" lang="en-US" altLang="zh-TW" sz="2800" kern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803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43608" y="920909"/>
            <a:ext cx="73448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1" lang="zh-TW" altLang="en-US" sz="4000" b="1" kern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</a:rPr>
              <a:t>請國中</a:t>
            </a:r>
            <a:r>
              <a:rPr kumimoji="1" lang="zh-TW" altLang="en-US" sz="4000" b="1" kern="0" dirty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</a:rPr>
              <a:t>端</a:t>
            </a:r>
            <a:r>
              <a:rPr kumimoji="1" lang="zh-TW" altLang="en-US" sz="4000" b="1" kern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</a:rPr>
              <a:t>協助輔導分發作業</a:t>
            </a:r>
            <a:r>
              <a:rPr kumimoji="1" lang="en-US" altLang="zh-TW" sz="4000" b="1" kern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</a:rPr>
              <a:t>!!</a:t>
            </a:r>
            <a:r>
              <a:rPr kumimoji="1" lang="zh-TW" altLang="en-US" sz="4000" b="1" kern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</a:rPr>
              <a:t>有任何問題可來電協助說明或</a:t>
            </a:r>
            <a:r>
              <a:rPr kumimoji="1" lang="zh-TW" altLang="en-US" sz="4000" b="1" kern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</a:rPr>
              <a:t>上網</a:t>
            </a:r>
            <a:endParaRPr kumimoji="1" lang="en-US" altLang="zh-TW" sz="4000" b="1" kern="0" dirty="0" smtClean="0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</a:endParaRPr>
          </a:p>
          <a:p>
            <a:pPr lvl="0">
              <a:defRPr/>
            </a:pPr>
            <a:endParaRPr kumimoji="1" lang="en-US" altLang="zh-TW" sz="4000" b="1" kern="0" dirty="0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hlinkClick r:id="rId2"/>
            </a:endParaRPr>
          </a:p>
          <a:p>
            <a:pPr lvl="0">
              <a:defRPr/>
            </a:pPr>
            <a:r>
              <a:rPr lang="en-US" altLang="zh-TW" sz="4000" dirty="0" smtClean="0">
                <a:hlinkClick r:id="rId2"/>
              </a:rPr>
              <a:t>https</a:t>
            </a:r>
            <a:r>
              <a:rPr lang="en-US" altLang="zh-TW" sz="4000" dirty="0">
                <a:hlinkClick r:id="rId2"/>
              </a:rPr>
              <a:t>://www.ctvs.ptc.edu.tw/ischool/publish_page/84</a:t>
            </a:r>
            <a:r>
              <a:rPr lang="en-US" altLang="zh-TW" sz="4000" dirty="0" smtClean="0">
                <a:hlinkClick r:id="rId2"/>
              </a:rPr>
              <a:t>/</a:t>
            </a:r>
            <a:endParaRPr lang="en-US" altLang="zh-TW" sz="4000" dirty="0" smtClean="0"/>
          </a:p>
          <a:p>
            <a:pPr lvl="0" algn="ctr">
              <a:defRPr/>
            </a:pPr>
            <a:endParaRPr kumimoji="1" lang="en-US" altLang="zh-TW" sz="4400" b="1" kern="0" dirty="0" smtClean="0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</a:endParaRPr>
          </a:p>
          <a:p>
            <a:pPr lvl="0" algn="ctr">
              <a:defRPr/>
            </a:pPr>
            <a:r>
              <a:rPr kumimoji="1" lang="zh-TW" altLang="en-US" sz="4400" b="1" kern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</a:rPr>
              <a:t>謝謝</a:t>
            </a:r>
            <a:r>
              <a:rPr kumimoji="1" lang="en-US" altLang="zh-TW" sz="4400" b="1" kern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</a:rPr>
              <a:t>!</a:t>
            </a:r>
            <a:endParaRPr kumimoji="1" lang="en-US" altLang="zh-TW" sz="4400" b="1" kern="0" dirty="0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1976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匯合">
  <a:themeElements>
    <a:clrScheme name="匯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匯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匯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1840</TotalTime>
  <Words>1627</Words>
  <Application>Microsoft Office PowerPoint</Application>
  <PresentationFormat>如螢幕大小 (4:3)</PresentationFormat>
  <Paragraphs>177</Paragraphs>
  <Slides>35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35</vt:i4>
      </vt:variant>
    </vt:vector>
  </HeadingPairs>
  <TitlesOfParts>
    <vt:vector size="36" baseType="lpstr">
      <vt:lpstr>匯合</vt:lpstr>
      <vt:lpstr>111學年度屏東區實用技能學程 輔導分發作業說明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43</cp:revision>
  <cp:lastPrinted>2020-04-27T00:16:12Z</cp:lastPrinted>
  <dcterms:created xsi:type="dcterms:W3CDTF">2020-04-23T06:25:00Z</dcterms:created>
  <dcterms:modified xsi:type="dcterms:W3CDTF">2022-04-19T07:01:58Z</dcterms:modified>
</cp:coreProperties>
</file>