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8" r:id="rId4"/>
    <p:sldId id="281" r:id="rId5"/>
    <p:sldId id="285" r:id="rId6"/>
    <p:sldId id="259" r:id="rId7"/>
    <p:sldId id="260" r:id="rId8"/>
    <p:sldId id="269" r:id="rId9"/>
    <p:sldId id="261" r:id="rId10"/>
    <p:sldId id="262" r:id="rId11"/>
    <p:sldId id="280" r:id="rId12"/>
    <p:sldId id="282" r:id="rId13"/>
    <p:sldId id="264" r:id="rId14"/>
    <p:sldId id="270" r:id="rId15"/>
    <p:sldId id="283" r:id="rId16"/>
    <p:sldId id="284" r:id="rId17"/>
    <p:sldId id="265" r:id="rId18"/>
    <p:sldId id="263" r:id="rId19"/>
    <p:sldId id="276" r:id="rId20"/>
    <p:sldId id="273" r:id="rId21"/>
    <p:sldId id="274" r:id="rId22"/>
    <p:sldId id="277" r:id="rId23"/>
    <p:sldId id="278" r:id="rId24"/>
    <p:sldId id="286" r:id="rId25"/>
    <p:sldId id="279" r:id="rId26"/>
    <p:sldId id="287" r:id="rId2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F4FE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162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051CC-D1C3-4AD4-88F7-6B7503733EF2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E9536-DCA6-43A0-BEFF-4A6D2FF98D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468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87851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E9536-DCA6-43A0-BEFF-4A6D2FF98D54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57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59632" y="1412776"/>
            <a:ext cx="7772400" cy="2592288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88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7873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9321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1701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3363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30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064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105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386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394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082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0" descr="stuf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436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45A9E-6D11-42A1-9023-69312EACFA54}" type="datetimeFigureOut">
              <a:rPr lang="zh-TW" altLang="en-US" smtClean="0"/>
              <a:t>2022/5/4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B8D01-4DC1-4F41-A757-D3BA8931AAC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259632" y="1412776"/>
            <a:ext cx="7200800" cy="2448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181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://https/psp.nkust.edu.tw/pa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0" descr="stu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403648" y="2632263"/>
            <a:ext cx="7740352" cy="2092881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algn="l"/>
            <a:r>
              <a:rPr lang="zh-TW" altLang="en-US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國中</a:t>
            </a:r>
            <a:r>
              <a:rPr lang="zh-TW" alt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集體報名系統</a:t>
            </a:r>
            <a:endParaRPr lang="en-US" altLang="zh-TW" sz="5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algn="l"/>
            <a:r>
              <a:rPr lang="zh-TW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操</a:t>
            </a:r>
            <a:r>
              <a:rPr lang="en-US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</a:t>
            </a:r>
            <a:r>
              <a:rPr lang="en-US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</a:t>
            </a:r>
            <a:r>
              <a:rPr lang="en-US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明</a:t>
            </a:r>
            <a:endParaRPr lang="en-US" altLang="zh-TW" sz="5000" dirty="0" smtClean="0">
              <a:solidFill>
                <a:srgbClr val="F4FED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331640" y="2052137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200" b="1" dirty="0">
                <a:solidFill>
                  <a:srgbClr val="0033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實用技能學程全國聯合報名暨分發</a:t>
            </a:r>
            <a:r>
              <a:rPr lang="zh-TW" altLang="zh-TW" sz="3200" b="1" dirty="0" smtClean="0">
                <a:solidFill>
                  <a:srgbClr val="0033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  <a:endParaRPr lang="en-US" altLang="zh-TW" sz="3200" b="1" dirty="0" smtClean="0">
              <a:solidFill>
                <a:srgbClr val="0033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131840" y="6418413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1400" dirty="0" smtClean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</a:t>
            </a:r>
            <a:r>
              <a:rPr lang="en-US" altLang="zh-TW" sz="1400" dirty="0" smtClean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1400" dirty="0" smtClean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400" dirty="0" smtClean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400" dirty="0" smtClean="0">
                <a:solidFill>
                  <a:schemeClr val="bg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zh-TW" altLang="en-US" sz="1400" dirty="0">
              <a:solidFill>
                <a:schemeClr val="bg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 9"/>
          <p:cNvGrpSpPr/>
          <p:nvPr/>
        </p:nvGrpSpPr>
        <p:grpSpPr>
          <a:xfrm>
            <a:off x="2644043" y="5887010"/>
            <a:ext cx="3855915" cy="494318"/>
            <a:chOff x="2188761" y="5887010"/>
            <a:chExt cx="3855915" cy="494318"/>
          </a:xfrm>
        </p:grpSpPr>
        <p:sp>
          <p:nvSpPr>
            <p:cNvPr id="2" name="文字方塊 1"/>
            <p:cNvSpPr txBox="1"/>
            <p:nvPr/>
          </p:nvSpPr>
          <p:spPr>
            <a:xfrm>
              <a:off x="2771800" y="6042774"/>
              <a:ext cx="32728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松盟科技股份有限公司</a:t>
              </a:r>
            </a:p>
          </p:txBody>
        </p: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8761" y="5887010"/>
              <a:ext cx="555738" cy="374036"/>
            </a:xfrm>
            <a:prstGeom prst="rect">
              <a:avLst/>
            </a:prstGeom>
          </p:spPr>
        </p:pic>
      </p:grpSp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573016"/>
            <a:ext cx="1673355" cy="175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1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剪去並圓角化單一角落矩形 3"/>
          <p:cNvSpPr/>
          <p:nvPr/>
        </p:nvSpPr>
        <p:spPr>
          <a:xfrm>
            <a:off x="971600" y="1196752"/>
            <a:ext cx="1800200" cy="504056"/>
          </a:xfrm>
          <a:prstGeom prst="snip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最新消息</a:t>
            </a:r>
          </a:p>
        </p:txBody>
      </p:sp>
      <p:sp>
        <p:nvSpPr>
          <p:cNvPr id="7" name="剪去並圓角化單一角落矩形 6"/>
          <p:cNvSpPr/>
          <p:nvPr/>
        </p:nvSpPr>
        <p:spPr>
          <a:xfrm>
            <a:off x="2920199" y="1196752"/>
            <a:ext cx="1800200" cy="504056"/>
          </a:xfrm>
          <a:prstGeom prst="snip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線上填報</a:t>
            </a:r>
            <a:endParaRPr lang="zh-TW" altLang="en-US" sz="3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剪去並圓角化單一角落矩形 7"/>
          <p:cNvSpPr/>
          <p:nvPr/>
        </p:nvSpPr>
        <p:spPr>
          <a:xfrm>
            <a:off x="4860032" y="1196752"/>
            <a:ext cx="1800200" cy="504056"/>
          </a:xfrm>
          <a:prstGeom prst="snip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相關網站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843" y="543215"/>
            <a:ext cx="859713" cy="65353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30" y="550359"/>
            <a:ext cx="859713" cy="653537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275" y="550359"/>
            <a:ext cx="859713" cy="653537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1187625" y="6021288"/>
            <a:ext cx="655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報名系統網站</a:t>
            </a:r>
            <a:r>
              <a:rPr lang="zh-TW" altLang="en-US" dirty="0" smtClean="0"/>
              <a:t>  </a:t>
            </a:r>
            <a:r>
              <a:rPr lang="en-US" altLang="zh-TW" dirty="0" smtClean="0">
                <a:hlinkClick r:id="rId4"/>
              </a:rPr>
              <a:t>https</a:t>
            </a:r>
            <a:r>
              <a:rPr lang="en-US" altLang="zh-TW" dirty="0">
                <a:hlinkClick r:id="rId4"/>
              </a:rPr>
              <a:t>://psp.nkust.edu.tw/pa</a:t>
            </a:r>
            <a:r>
              <a:rPr lang="en-US" altLang="zh-TW" dirty="0" smtClean="0">
                <a:hlinkClick r:id="rId4"/>
              </a:rPr>
              <a:t>/</a:t>
            </a:r>
            <a:r>
              <a:rPr lang="zh-TW" altLang="en-US" dirty="0"/>
              <a:t> </a:t>
            </a:r>
            <a:endParaRPr lang="en-US" altLang="zh-TW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3" t="12121" r="24697" b="41467"/>
          <a:stretch/>
        </p:blipFill>
        <p:spPr bwMode="auto">
          <a:xfrm>
            <a:off x="599839" y="1844824"/>
            <a:ext cx="7944322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剪去並圓角化單一角落矩形 11"/>
          <p:cNvSpPr/>
          <p:nvPr/>
        </p:nvSpPr>
        <p:spPr>
          <a:xfrm>
            <a:off x="6804248" y="1196752"/>
            <a:ext cx="1800200" cy="504056"/>
          </a:xfrm>
          <a:prstGeom prst="snip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榜單查詢</a:t>
            </a: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491" y="550359"/>
            <a:ext cx="859713" cy="653537"/>
          </a:xfrm>
          <a:prstGeom prst="rect">
            <a:avLst/>
          </a:prstGeom>
        </p:spPr>
      </p:pic>
      <p:grpSp>
        <p:nvGrpSpPr>
          <p:cNvPr id="36" name="群組 35"/>
          <p:cNvGrpSpPr/>
          <p:nvPr/>
        </p:nvGrpSpPr>
        <p:grpSpPr>
          <a:xfrm>
            <a:off x="1736572" y="863428"/>
            <a:ext cx="228600" cy="228600"/>
            <a:chOff x="4035425" y="3314700"/>
            <a:chExt cx="228600" cy="228600"/>
          </a:xfrm>
        </p:grpSpPr>
        <p:sp>
          <p:nvSpPr>
            <p:cNvPr id="37" name="Freeform 10"/>
            <p:cNvSpPr>
              <a:spLocks/>
            </p:cNvSpPr>
            <p:nvPr/>
          </p:nvSpPr>
          <p:spPr bwMode="auto">
            <a:xfrm>
              <a:off x="4035425" y="3314700"/>
              <a:ext cx="228600" cy="228600"/>
            </a:xfrm>
            <a:custGeom>
              <a:avLst/>
              <a:gdLst>
                <a:gd name="T0" fmla="*/ 0 w 144"/>
                <a:gd name="T1" fmla="*/ 72 h 144"/>
                <a:gd name="T2" fmla="*/ 0 w 144"/>
                <a:gd name="T3" fmla="*/ 72 h 144"/>
                <a:gd name="T4" fmla="*/ 0 w 144"/>
                <a:gd name="T5" fmla="*/ 58 h 144"/>
                <a:gd name="T6" fmla="*/ 4 w 144"/>
                <a:gd name="T7" fmla="*/ 44 h 144"/>
                <a:gd name="T8" fmla="*/ 12 w 144"/>
                <a:gd name="T9" fmla="*/ 32 h 144"/>
                <a:gd name="T10" fmla="*/ 20 w 144"/>
                <a:gd name="T11" fmla="*/ 22 h 144"/>
                <a:gd name="T12" fmla="*/ 20 w 144"/>
                <a:gd name="T13" fmla="*/ 22 h 144"/>
                <a:gd name="T14" fmla="*/ 32 w 144"/>
                <a:gd name="T15" fmla="*/ 12 h 144"/>
                <a:gd name="T16" fmla="*/ 44 w 144"/>
                <a:gd name="T17" fmla="*/ 6 h 144"/>
                <a:gd name="T18" fmla="*/ 56 w 144"/>
                <a:gd name="T19" fmla="*/ 2 h 144"/>
                <a:gd name="T20" fmla="*/ 72 w 144"/>
                <a:gd name="T21" fmla="*/ 0 h 144"/>
                <a:gd name="T22" fmla="*/ 72 w 144"/>
                <a:gd name="T23" fmla="*/ 0 h 144"/>
                <a:gd name="T24" fmla="*/ 86 w 144"/>
                <a:gd name="T25" fmla="*/ 2 h 144"/>
                <a:gd name="T26" fmla="*/ 100 w 144"/>
                <a:gd name="T27" fmla="*/ 6 h 144"/>
                <a:gd name="T28" fmla="*/ 112 w 144"/>
                <a:gd name="T29" fmla="*/ 12 h 144"/>
                <a:gd name="T30" fmla="*/ 122 w 144"/>
                <a:gd name="T31" fmla="*/ 22 h 144"/>
                <a:gd name="T32" fmla="*/ 122 w 144"/>
                <a:gd name="T33" fmla="*/ 22 h 144"/>
                <a:gd name="T34" fmla="*/ 132 w 144"/>
                <a:gd name="T35" fmla="*/ 32 h 144"/>
                <a:gd name="T36" fmla="*/ 138 w 144"/>
                <a:gd name="T37" fmla="*/ 44 h 144"/>
                <a:gd name="T38" fmla="*/ 142 w 144"/>
                <a:gd name="T39" fmla="*/ 58 h 144"/>
                <a:gd name="T40" fmla="*/ 144 w 144"/>
                <a:gd name="T41" fmla="*/ 72 h 144"/>
                <a:gd name="T42" fmla="*/ 144 w 144"/>
                <a:gd name="T43" fmla="*/ 72 h 144"/>
                <a:gd name="T44" fmla="*/ 142 w 144"/>
                <a:gd name="T45" fmla="*/ 88 h 144"/>
                <a:gd name="T46" fmla="*/ 138 w 144"/>
                <a:gd name="T47" fmla="*/ 100 h 144"/>
                <a:gd name="T48" fmla="*/ 132 w 144"/>
                <a:gd name="T49" fmla="*/ 112 h 144"/>
                <a:gd name="T50" fmla="*/ 122 w 144"/>
                <a:gd name="T51" fmla="*/ 124 h 144"/>
                <a:gd name="T52" fmla="*/ 122 w 144"/>
                <a:gd name="T53" fmla="*/ 124 h 144"/>
                <a:gd name="T54" fmla="*/ 112 w 144"/>
                <a:gd name="T55" fmla="*/ 132 h 144"/>
                <a:gd name="T56" fmla="*/ 100 w 144"/>
                <a:gd name="T57" fmla="*/ 140 h 144"/>
                <a:gd name="T58" fmla="*/ 86 w 144"/>
                <a:gd name="T59" fmla="*/ 144 h 144"/>
                <a:gd name="T60" fmla="*/ 72 w 144"/>
                <a:gd name="T61" fmla="*/ 144 h 144"/>
                <a:gd name="T62" fmla="*/ 72 w 144"/>
                <a:gd name="T63" fmla="*/ 144 h 144"/>
                <a:gd name="T64" fmla="*/ 56 w 144"/>
                <a:gd name="T65" fmla="*/ 144 h 144"/>
                <a:gd name="T66" fmla="*/ 44 w 144"/>
                <a:gd name="T67" fmla="*/ 140 h 144"/>
                <a:gd name="T68" fmla="*/ 32 w 144"/>
                <a:gd name="T69" fmla="*/ 132 h 144"/>
                <a:gd name="T70" fmla="*/ 20 w 144"/>
                <a:gd name="T71" fmla="*/ 124 h 144"/>
                <a:gd name="T72" fmla="*/ 20 w 144"/>
                <a:gd name="T73" fmla="*/ 124 h 144"/>
                <a:gd name="T74" fmla="*/ 12 w 144"/>
                <a:gd name="T75" fmla="*/ 112 h 144"/>
                <a:gd name="T76" fmla="*/ 4 w 144"/>
                <a:gd name="T77" fmla="*/ 100 h 144"/>
                <a:gd name="T78" fmla="*/ 0 w 144"/>
                <a:gd name="T79" fmla="*/ 88 h 144"/>
                <a:gd name="T80" fmla="*/ 0 w 144"/>
                <a:gd name="T81" fmla="*/ 72 h 144"/>
                <a:gd name="T82" fmla="*/ 0 w 144"/>
                <a:gd name="T83" fmla="*/ 7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4" h="144">
                  <a:moveTo>
                    <a:pt x="0" y="72"/>
                  </a:moveTo>
                  <a:lnTo>
                    <a:pt x="0" y="72"/>
                  </a:lnTo>
                  <a:lnTo>
                    <a:pt x="0" y="58"/>
                  </a:lnTo>
                  <a:lnTo>
                    <a:pt x="4" y="44"/>
                  </a:lnTo>
                  <a:lnTo>
                    <a:pt x="12" y="3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32" y="12"/>
                  </a:lnTo>
                  <a:lnTo>
                    <a:pt x="44" y="6"/>
                  </a:lnTo>
                  <a:lnTo>
                    <a:pt x="56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86" y="2"/>
                  </a:lnTo>
                  <a:lnTo>
                    <a:pt x="100" y="6"/>
                  </a:lnTo>
                  <a:lnTo>
                    <a:pt x="112" y="12"/>
                  </a:lnTo>
                  <a:lnTo>
                    <a:pt x="122" y="22"/>
                  </a:lnTo>
                  <a:lnTo>
                    <a:pt x="122" y="22"/>
                  </a:lnTo>
                  <a:lnTo>
                    <a:pt x="132" y="32"/>
                  </a:lnTo>
                  <a:lnTo>
                    <a:pt x="138" y="44"/>
                  </a:lnTo>
                  <a:lnTo>
                    <a:pt x="142" y="58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2" y="88"/>
                  </a:lnTo>
                  <a:lnTo>
                    <a:pt x="138" y="100"/>
                  </a:lnTo>
                  <a:lnTo>
                    <a:pt x="132" y="112"/>
                  </a:lnTo>
                  <a:lnTo>
                    <a:pt x="122" y="124"/>
                  </a:lnTo>
                  <a:lnTo>
                    <a:pt x="122" y="124"/>
                  </a:lnTo>
                  <a:lnTo>
                    <a:pt x="112" y="132"/>
                  </a:lnTo>
                  <a:lnTo>
                    <a:pt x="100" y="140"/>
                  </a:lnTo>
                  <a:lnTo>
                    <a:pt x="86" y="144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56" y="144"/>
                  </a:lnTo>
                  <a:lnTo>
                    <a:pt x="44" y="140"/>
                  </a:lnTo>
                  <a:lnTo>
                    <a:pt x="32" y="132"/>
                  </a:lnTo>
                  <a:lnTo>
                    <a:pt x="20" y="124"/>
                  </a:lnTo>
                  <a:lnTo>
                    <a:pt x="20" y="124"/>
                  </a:lnTo>
                  <a:lnTo>
                    <a:pt x="12" y="112"/>
                  </a:lnTo>
                  <a:lnTo>
                    <a:pt x="4" y="100"/>
                  </a:lnTo>
                  <a:lnTo>
                    <a:pt x="0" y="88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38" name="Freeform 11"/>
            <p:cNvSpPr>
              <a:spLocks/>
            </p:cNvSpPr>
            <p:nvPr/>
          </p:nvSpPr>
          <p:spPr bwMode="auto">
            <a:xfrm>
              <a:off x="4111625" y="3355975"/>
              <a:ext cx="79375" cy="142875"/>
            </a:xfrm>
            <a:custGeom>
              <a:avLst/>
              <a:gdLst>
                <a:gd name="T0" fmla="*/ 34 w 50"/>
                <a:gd name="T1" fmla="*/ 0 h 90"/>
                <a:gd name="T2" fmla="*/ 0 w 50"/>
                <a:gd name="T3" fmla="*/ 2 h 90"/>
                <a:gd name="T4" fmla="*/ 0 w 50"/>
                <a:gd name="T5" fmla="*/ 10 h 90"/>
                <a:gd name="T6" fmla="*/ 0 w 50"/>
                <a:gd name="T7" fmla="*/ 10 h 90"/>
                <a:gd name="T8" fmla="*/ 0 w 50"/>
                <a:gd name="T9" fmla="*/ 10 h 90"/>
                <a:gd name="T10" fmla="*/ 14 w 50"/>
                <a:gd name="T11" fmla="*/ 10 h 90"/>
                <a:gd name="T12" fmla="*/ 14 w 50"/>
                <a:gd name="T13" fmla="*/ 10 h 90"/>
                <a:gd name="T14" fmla="*/ 14 w 50"/>
                <a:gd name="T15" fmla="*/ 14 h 90"/>
                <a:gd name="T16" fmla="*/ 16 w 50"/>
                <a:gd name="T17" fmla="*/ 18 h 90"/>
                <a:gd name="T18" fmla="*/ 16 w 50"/>
                <a:gd name="T19" fmla="*/ 72 h 90"/>
                <a:gd name="T20" fmla="*/ 16 w 50"/>
                <a:gd name="T21" fmla="*/ 72 h 90"/>
                <a:gd name="T22" fmla="*/ 14 w 50"/>
                <a:gd name="T23" fmla="*/ 78 h 90"/>
                <a:gd name="T24" fmla="*/ 14 w 50"/>
                <a:gd name="T25" fmla="*/ 80 h 90"/>
                <a:gd name="T26" fmla="*/ 14 w 50"/>
                <a:gd name="T27" fmla="*/ 80 h 90"/>
                <a:gd name="T28" fmla="*/ 0 w 50"/>
                <a:gd name="T29" fmla="*/ 82 h 90"/>
                <a:gd name="T30" fmla="*/ 0 w 50"/>
                <a:gd name="T31" fmla="*/ 90 h 90"/>
                <a:gd name="T32" fmla="*/ 50 w 50"/>
                <a:gd name="T33" fmla="*/ 90 h 90"/>
                <a:gd name="T34" fmla="*/ 50 w 50"/>
                <a:gd name="T35" fmla="*/ 82 h 90"/>
                <a:gd name="T36" fmla="*/ 48 w 50"/>
                <a:gd name="T37" fmla="*/ 82 h 90"/>
                <a:gd name="T38" fmla="*/ 42 w 50"/>
                <a:gd name="T39" fmla="*/ 82 h 90"/>
                <a:gd name="T40" fmla="*/ 42 w 50"/>
                <a:gd name="T41" fmla="*/ 82 h 90"/>
                <a:gd name="T42" fmla="*/ 36 w 50"/>
                <a:gd name="T43" fmla="*/ 82 h 90"/>
                <a:gd name="T44" fmla="*/ 34 w 50"/>
                <a:gd name="T45" fmla="*/ 80 h 90"/>
                <a:gd name="T46" fmla="*/ 34 w 50"/>
                <a:gd name="T47" fmla="*/ 80 h 90"/>
                <a:gd name="T48" fmla="*/ 34 w 50"/>
                <a:gd name="T49" fmla="*/ 72 h 90"/>
                <a:gd name="T50" fmla="*/ 34 w 50"/>
                <a:gd name="T5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90">
                  <a:moveTo>
                    <a:pt x="34" y="0"/>
                  </a:moveTo>
                  <a:lnTo>
                    <a:pt x="0" y="2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14"/>
                  </a:lnTo>
                  <a:lnTo>
                    <a:pt x="16" y="18"/>
                  </a:lnTo>
                  <a:lnTo>
                    <a:pt x="16" y="72"/>
                  </a:lnTo>
                  <a:lnTo>
                    <a:pt x="16" y="72"/>
                  </a:lnTo>
                  <a:lnTo>
                    <a:pt x="14" y="78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0" y="82"/>
                  </a:lnTo>
                  <a:lnTo>
                    <a:pt x="0" y="90"/>
                  </a:lnTo>
                  <a:lnTo>
                    <a:pt x="50" y="90"/>
                  </a:lnTo>
                  <a:lnTo>
                    <a:pt x="50" y="82"/>
                  </a:lnTo>
                  <a:lnTo>
                    <a:pt x="48" y="8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36" y="82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34" y="7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39" name="群組 38"/>
          <p:cNvGrpSpPr/>
          <p:nvPr/>
        </p:nvGrpSpPr>
        <p:grpSpPr>
          <a:xfrm>
            <a:off x="3670598" y="863428"/>
            <a:ext cx="231775" cy="228600"/>
            <a:chOff x="4314825" y="3314700"/>
            <a:chExt cx="231775" cy="228600"/>
          </a:xfrm>
        </p:grpSpPr>
        <p:sp>
          <p:nvSpPr>
            <p:cNvPr id="40" name="Freeform 12"/>
            <p:cNvSpPr>
              <a:spLocks/>
            </p:cNvSpPr>
            <p:nvPr/>
          </p:nvSpPr>
          <p:spPr bwMode="auto">
            <a:xfrm>
              <a:off x="4314825" y="3314700"/>
              <a:ext cx="231775" cy="228600"/>
            </a:xfrm>
            <a:custGeom>
              <a:avLst/>
              <a:gdLst>
                <a:gd name="T0" fmla="*/ 0 w 146"/>
                <a:gd name="T1" fmla="*/ 72 h 144"/>
                <a:gd name="T2" fmla="*/ 0 w 146"/>
                <a:gd name="T3" fmla="*/ 72 h 144"/>
                <a:gd name="T4" fmla="*/ 2 w 146"/>
                <a:gd name="T5" fmla="*/ 58 h 144"/>
                <a:gd name="T6" fmla="*/ 6 w 146"/>
                <a:gd name="T7" fmla="*/ 44 h 144"/>
                <a:gd name="T8" fmla="*/ 12 w 146"/>
                <a:gd name="T9" fmla="*/ 32 h 144"/>
                <a:gd name="T10" fmla="*/ 22 w 146"/>
                <a:gd name="T11" fmla="*/ 22 h 144"/>
                <a:gd name="T12" fmla="*/ 22 w 146"/>
                <a:gd name="T13" fmla="*/ 22 h 144"/>
                <a:gd name="T14" fmla="*/ 34 w 146"/>
                <a:gd name="T15" fmla="*/ 12 h 144"/>
                <a:gd name="T16" fmla="*/ 46 w 146"/>
                <a:gd name="T17" fmla="*/ 6 h 144"/>
                <a:gd name="T18" fmla="*/ 58 w 146"/>
                <a:gd name="T19" fmla="*/ 2 h 144"/>
                <a:gd name="T20" fmla="*/ 74 w 146"/>
                <a:gd name="T21" fmla="*/ 0 h 144"/>
                <a:gd name="T22" fmla="*/ 74 w 146"/>
                <a:gd name="T23" fmla="*/ 0 h 144"/>
                <a:gd name="T24" fmla="*/ 88 w 146"/>
                <a:gd name="T25" fmla="*/ 2 h 144"/>
                <a:gd name="T26" fmla="*/ 100 w 146"/>
                <a:gd name="T27" fmla="*/ 6 h 144"/>
                <a:gd name="T28" fmla="*/ 112 w 146"/>
                <a:gd name="T29" fmla="*/ 12 h 144"/>
                <a:gd name="T30" fmla="*/ 124 w 146"/>
                <a:gd name="T31" fmla="*/ 22 h 144"/>
                <a:gd name="T32" fmla="*/ 124 w 146"/>
                <a:gd name="T33" fmla="*/ 22 h 144"/>
                <a:gd name="T34" fmla="*/ 134 w 146"/>
                <a:gd name="T35" fmla="*/ 32 h 144"/>
                <a:gd name="T36" fmla="*/ 140 w 146"/>
                <a:gd name="T37" fmla="*/ 44 h 144"/>
                <a:gd name="T38" fmla="*/ 144 w 146"/>
                <a:gd name="T39" fmla="*/ 58 h 144"/>
                <a:gd name="T40" fmla="*/ 146 w 146"/>
                <a:gd name="T41" fmla="*/ 72 h 144"/>
                <a:gd name="T42" fmla="*/ 146 w 146"/>
                <a:gd name="T43" fmla="*/ 72 h 144"/>
                <a:gd name="T44" fmla="*/ 144 w 146"/>
                <a:gd name="T45" fmla="*/ 88 h 144"/>
                <a:gd name="T46" fmla="*/ 140 w 146"/>
                <a:gd name="T47" fmla="*/ 100 h 144"/>
                <a:gd name="T48" fmla="*/ 134 w 146"/>
                <a:gd name="T49" fmla="*/ 112 h 144"/>
                <a:gd name="T50" fmla="*/ 124 w 146"/>
                <a:gd name="T51" fmla="*/ 124 h 144"/>
                <a:gd name="T52" fmla="*/ 124 w 146"/>
                <a:gd name="T53" fmla="*/ 124 h 144"/>
                <a:gd name="T54" fmla="*/ 112 w 146"/>
                <a:gd name="T55" fmla="*/ 132 h 144"/>
                <a:gd name="T56" fmla="*/ 100 w 146"/>
                <a:gd name="T57" fmla="*/ 140 h 144"/>
                <a:gd name="T58" fmla="*/ 88 w 146"/>
                <a:gd name="T59" fmla="*/ 144 h 144"/>
                <a:gd name="T60" fmla="*/ 74 w 146"/>
                <a:gd name="T61" fmla="*/ 144 h 144"/>
                <a:gd name="T62" fmla="*/ 74 w 146"/>
                <a:gd name="T63" fmla="*/ 144 h 144"/>
                <a:gd name="T64" fmla="*/ 58 w 146"/>
                <a:gd name="T65" fmla="*/ 144 h 144"/>
                <a:gd name="T66" fmla="*/ 46 w 146"/>
                <a:gd name="T67" fmla="*/ 140 h 144"/>
                <a:gd name="T68" fmla="*/ 34 w 146"/>
                <a:gd name="T69" fmla="*/ 132 h 144"/>
                <a:gd name="T70" fmla="*/ 22 w 146"/>
                <a:gd name="T71" fmla="*/ 124 h 144"/>
                <a:gd name="T72" fmla="*/ 22 w 146"/>
                <a:gd name="T73" fmla="*/ 124 h 144"/>
                <a:gd name="T74" fmla="*/ 12 w 146"/>
                <a:gd name="T75" fmla="*/ 112 h 144"/>
                <a:gd name="T76" fmla="*/ 6 w 146"/>
                <a:gd name="T77" fmla="*/ 100 h 144"/>
                <a:gd name="T78" fmla="*/ 2 w 146"/>
                <a:gd name="T79" fmla="*/ 88 h 144"/>
                <a:gd name="T80" fmla="*/ 0 w 146"/>
                <a:gd name="T81" fmla="*/ 72 h 144"/>
                <a:gd name="T82" fmla="*/ 0 w 146"/>
                <a:gd name="T83" fmla="*/ 7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6" h="144">
                  <a:moveTo>
                    <a:pt x="0" y="72"/>
                  </a:moveTo>
                  <a:lnTo>
                    <a:pt x="0" y="72"/>
                  </a:lnTo>
                  <a:lnTo>
                    <a:pt x="2" y="58"/>
                  </a:lnTo>
                  <a:lnTo>
                    <a:pt x="6" y="44"/>
                  </a:lnTo>
                  <a:lnTo>
                    <a:pt x="12" y="3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34" y="12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88" y="2"/>
                  </a:lnTo>
                  <a:lnTo>
                    <a:pt x="100" y="6"/>
                  </a:lnTo>
                  <a:lnTo>
                    <a:pt x="112" y="12"/>
                  </a:lnTo>
                  <a:lnTo>
                    <a:pt x="124" y="22"/>
                  </a:lnTo>
                  <a:lnTo>
                    <a:pt x="124" y="22"/>
                  </a:lnTo>
                  <a:lnTo>
                    <a:pt x="134" y="32"/>
                  </a:lnTo>
                  <a:lnTo>
                    <a:pt x="140" y="44"/>
                  </a:lnTo>
                  <a:lnTo>
                    <a:pt x="144" y="58"/>
                  </a:lnTo>
                  <a:lnTo>
                    <a:pt x="146" y="72"/>
                  </a:lnTo>
                  <a:lnTo>
                    <a:pt x="146" y="72"/>
                  </a:lnTo>
                  <a:lnTo>
                    <a:pt x="144" y="88"/>
                  </a:lnTo>
                  <a:lnTo>
                    <a:pt x="140" y="100"/>
                  </a:lnTo>
                  <a:lnTo>
                    <a:pt x="134" y="112"/>
                  </a:lnTo>
                  <a:lnTo>
                    <a:pt x="124" y="124"/>
                  </a:lnTo>
                  <a:lnTo>
                    <a:pt x="124" y="124"/>
                  </a:lnTo>
                  <a:lnTo>
                    <a:pt x="112" y="132"/>
                  </a:lnTo>
                  <a:lnTo>
                    <a:pt x="100" y="140"/>
                  </a:lnTo>
                  <a:lnTo>
                    <a:pt x="88" y="144"/>
                  </a:lnTo>
                  <a:lnTo>
                    <a:pt x="74" y="144"/>
                  </a:lnTo>
                  <a:lnTo>
                    <a:pt x="74" y="144"/>
                  </a:lnTo>
                  <a:lnTo>
                    <a:pt x="58" y="144"/>
                  </a:lnTo>
                  <a:lnTo>
                    <a:pt x="46" y="140"/>
                  </a:lnTo>
                  <a:lnTo>
                    <a:pt x="34" y="132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12" y="112"/>
                  </a:lnTo>
                  <a:lnTo>
                    <a:pt x="6" y="100"/>
                  </a:lnTo>
                  <a:lnTo>
                    <a:pt x="2" y="88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4384675" y="3352800"/>
              <a:ext cx="95250" cy="146050"/>
            </a:xfrm>
            <a:custGeom>
              <a:avLst/>
              <a:gdLst>
                <a:gd name="T0" fmla="*/ 0 w 60"/>
                <a:gd name="T1" fmla="*/ 92 h 92"/>
                <a:gd name="T2" fmla="*/ 60 w 60"/>
                <a:gd name="T3" fmla="*/ 92 h 92"/>
                <a:gd name="T4" fmla="*/ 60 w 60"/>
                <a:gd name="T5" fmla="*/ 74 h 92"/>
                <a:gd name="T6" fmla="*/ 18 w 60"/>
                <a:gd name="T7" fmla="*/ 74 h 92"/>
                <a:gd name="T8" fmla="*/ 18 w 60"/>
                <a:gd name="T9" fmla="*/ 74 h 92"/>
                <a:gd name="T10" fmla="*/ 20 w 60"/>
                <a:gd name="T11" fmla="*/ 68 h 92"/>
                <a:gd name="T12" fmla="*/ 28 w 60"/>
                <a:gd name="T13" fmla="*/ 60 h 92"/>
                <a:gd name="T14" fmla="*/ 34 w 60"/>
                <a:gd name="T15" fmla="*/ 56 h 92"/>
                <a:gd name="T16" fmla="*/ 34 w 60"/>
                <a:gd name="T17" fmla="*/ 56 h 92"/>
                <a:gd name="T18" fmla="*/ 42 w 60"/>
                <a:gd name="T19" fmla="*/ 50 h 92"/>
                <a:gd name="T20" fmla="*/ 42 w 60"/>
                <a:gd name="T21" fmla="*/ 50 h 92"/>
                <a:gd name="T22" fmla="*/ 50 w 60"/>
                <a:gd name="T23" fmla="*/ 44 h 92"/>
                <a:gd name="T24" fmla="*/ 56 w 60"/>
                <a:gd name="T25" fmla="*/ 38 h 92"/>
                <a:gd name="T26" fmla="*/ 60 w 60"/>
                <a:gd name="T27" fmla="*/ 32 h 92"/>
                <a:gd name="T28" fmla="*/ 60 w 60"/>
                <a:gd name="T29" fmla="*/ 24 h 92"/>
                <a:gd name="T30" fmla="*/ 60 w 60"/>
                <a:gd name="T31" fmla="*/ 24 h 92"/>
                <a:gd name="T32" fmla="*/ 58 w 60"/>
                <a:gd name="T33" fmla="*/ 14 h 92"/>
                <a:gd name="T34" fmla="*/ 56 w 60"/>
                <a:gd name="T35" fmla="*/ 10 h 92"/>
                <a:gd name="T36" fmla="*/ 52 w 60"/>
                <a:gd name="T37" fmla="*/ 6 h 92"/>
                <a:gd name="T38" fmla="*/ 52 w 60"/>
                <a:gd name="T39" fmla="*/ 6 h 92"/>
                <a:gd name="T40" fmla="*/ 42 w 60"/>
                <a:gd name="T41" fmla="*/ 2 h 92"/>
                <a:gd name="T42" fmla="*/ 28 w 60"/>
                <a:gd name="T43" fmla="*/ 0 h 92"/>
                <a:gd name="T44" fmla="*/ 28 w 60"/>
                <a:gd name="T45" fmla="*/ 0 h 92"/>
                <a:gd name="T46" fmla="*/ 16 w 60"/>
                <a:gd name="T47" fmla="*/ 0 h 92"/>
                <a:gd name="T48" fmla="*/ 16 w 60"/>
                <a:gd name="T49" fmla="*/ 0 h 92"/>
                <a:gd name="T50" fmla="*/ 2 w 60"/>
                <a:gd name="T51" fmla="*/ 4 h 92"/>
                <a:gd name="T52" fmla="*/ 2 w 60"/>
                <a:gd name="T53" fmla="*/ 22 h 92"/>
                <a:gd name="T54" fmla="*/ 10 w 60"/>
                <a:gd name="T55" fmla="*/ 22 h 92"/>
                <a:gd name="T56" fmla="*/ 10 w 60"/>
                <a:gd name="T57" fmla="*/ 20 h 92"/>
                <a:gd name="T58" fmla="*/ 10 w 60"/>
                <a:gd name="T59" fmla="*/ 20 h 92"/>
                <a:gd name="T60" fmla="*/ 12 w 60"/>
                <a:gd name="T61" fmla="*/ 14 h 92"/>
                <a:gd name="T62" fmla="*/ 14 w 60"/>
                <a:gd name="T63" fmla="*/ 10 h 92"/>
                <a:gd name="T64" fmla="*/ 14 w 60"/>
                <a:gd name="T65" fmla="*/ 10 h 92"/>
                <a:gd name="T66" fmla="*/ 18 w 60"/>
                <a:gd name="T67" fmla="*/ 8 h 92"/>
                <a:gd name="T68" fmla="*/ 24 w 60"/>
                <a:gd name="T69" fmla="*/ 8 h 92"/>
                <a:gd name="T70" fmla="*/ 24 w 60"/>
                <a:gd name="T71" fmla="*/ 8 h 92"/>
                <a:gd name="T72" fmla="*/ 32 w 60"/>
                <a:gd name="T73" fmla="*/ 8 h 92"/>
                <a:gd name="T74" fmla="*/ 36 w 60"/>
                <a:gd name="T75" fmla="*/ 12 h 92"/>
                <a:gd name="T76" fmla="*/ 40 w 60"/>
                <a:gd name="T77" fmla="*/ 18 h 92"/>
                <a:gd name="T78" fmla="*/ 42 w 60"/>
                <a:gd name="T79" fmla="*/ 26 h 92"/>
                <a:gd name="T80" fmla="*/ 42 w 60"/>
                <a:gd name="T81" fmla="*/ 26 h 92"/>
                <a:gd name="T82" fmla="*/ 40 w 60"/>
                <a:gd name="T83" fmla="*/ 32 h 92"/>
                <a:gd name="T84" fmla="*/ 36 w 60"/>
                <a:gd name="T85" fmla="*/ 40 h 92"/>
                <a:gd name="T86" fmla="*/ 32 w 60"/>
                <a:gd name="T87" fmla="*/ 46 h 92"/>
                <a:gd name="T88" fmla="*/ 24 w 60"/>
                <a:gd name="T89" fmla="*/ 54 h 92"/>
                <a:gd name="T90" fmla="*/ 20 w 60"/>
                <a:gd name="T91" fmla="*/ 58 h 92"/>
                <a:gd name="T92" fmla="*/ 20 w 60"/>
                <a:gd name="T93" fmla="*/ 58 h 92"/>
                <a:gd name="T94" fmla="*/ 8 w 60"/>
                <a:gd name="T95" fmla="*/ 70 h 92"/>
                <a:gd name="T96" fmla="*/ 0 w 60"/>
                <a:gd name="T97" fmla="*/ 84 h 92"/>
                <a:gd name="T98" fmla="*/ 0 w 60"/>
                <a:gd name="T99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92">
                  <a:moveTo>
                    <a:pt x="0" y="92"/>
                  </a:moveTo>
                  <a:lnTo>
                    <a:pt x="60" y="92"/>
                  </a:lnTo>
                  <a:lnTo>
                    <a:pt x="60" y="74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0" y="68"/>
                  </a:lnTo>
                  <a:lnTo>
                    <a:pt x="28" y="60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50" y="44"/>
                  </a:lnTo>
                  <a:lnTo>
                    <a:pt x="56" y="38"/>
                  </a:lnTo>
                  <a:lnTo>
                    <a:pt x="60" y="32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58" y="14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2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" y="4"/>
                  </a:lnTo>
                  <a:lnTo>
                    <a:pt x="2" y="22"/>
                  </a:lnTo>
                  <a:lnTo>
                    <a:pt x="10" y="2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14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8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32" y="8"/>
                  </a:lnTo>
                  <a:lnTo>
                    <a:pt x="36" y="12"/>
                  </a:lnTo>
                  <a:lnTo>
                    <a:pt x="40" y="1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0" y="32"/>
                  </a:lnTo>
                  <a:lnTo>
                    <a:pt x="36" y="40"/>
                  </a:lnTo>
                  <a:lnTo>
                    <a:pt x="32" y="46"/>
                  </a:lnTo>
                  <a:lnTo>
                    <a:pt x="24" y="54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8" y="70"/>
                  </a:lnTo>
                  <a:lnTo>
                    <a:pt x="0" y="84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42" name="群組 41"/>
          <p:cNvGrpSpPr/>
          <p:nvPr/>
        </p:nvGrpSpPr>
        <p:grpSpPr>
          <a:xfrm>
            <a:off x="5645832" y="863428"/>
            <a:ext cx="228600" cy="228600"/>
            <a:chOff x="4597400" y="3314700"/>
            <a:chExt cx="228600" cy="228600"/>
          </a:xfrm>
        </p:grpSpPr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597400" y="3314700"/>
              <a:ext cx="228600" cy="228600"/>
            </a:xfrm>
            <a:custGeom>
              <a:avLst/>
              <a:gdLst>
                <a:gd name="T0" fmla="*/ 0 w 144"/>
                <a:gd name="T1" fmla="*/ 72 h 144"/>
                <a:gd name="T2" fmla="*/ 0 w 144"/>
                <a:gd name="T3" fmla="*/ 72 h 144"/>
                <a:gd name="T4" fmla="*/ 2 w 144"/>
                <a:gd name="T5" fmla="*/ 58 h 144"/>
                <a:gd name="T6" fmla="*/ 6 w 144"/>
                <a:gd name="T7" fmla="*/ 44 h 144"/>
                <a:gd name="T8" fmla="*/ 12 w 144"/>
                <a:gd name="T9" fmla="*/ 32 h 144"/>
                <a:gd name="T10" fmla="*/ 22 w 144"/>
                <a:gd name="T11" fmla="*/ 22 h 144"/>
                <a:gd name="T12" fmla="*/ 22 w 144"/>
                <a:gd name="T13" fmla="*/ 22 h 144"/>
                <a:gd name="T14" fmla="*/ 32 w 144"/>
                <a:gd name="T15" fmla="*/ 12 h 144"/>
                <a:gd name="T16" fmla="*/ 44 w 144"/>
                <a:gd name="T17" fmla="*/ 6 h 144"/>
                <a:gd name="T18" fmla="*/ 58 w 144"/>
                <a:gd name="T19" fmla="*/ 2 h 144"/>
                <a:gd name="T20" fmla="*/ 72 w 144"/>
                <a:gd name="T21" fmla="*/ 0 h 144"/>
                <a:gd name="T22" fmla="*/ 72 w 144"/>
                <a:gd name="T23" fmla="*/ 0 h 144"/>
                <a:gd name="T24" fmla="*/ 88 w 144"/>
                <a:gd name="T25" fmla="*/ 2 h 144"/>
                <a:gd name="T26" fmla="*/ 100 w 144"/>
                <a:gd name="T27" fmla="*/ 6 h 144"/>
                <a:gd name="T28" fmla="*/ 112 w 144"/>
                <a:gd name="T29" fmla="*/ 12 h 144"/>
                <a:gd name="T30" fmla="*/ 124 w 144"/>
                <a:gd name="T31" fmla="*/ 22 h 144"/>
                <a:gd name="T32" fmla="*/ 124 w 144"/>
                <a:gd name="T33" fmla="*/ 22 h 144"/>
                <a:gd name="T34" fmla="*/ 132 w 144"/>
                <a:gd name="T35" fmla="*/ 32 h 144"/>
                <a:gd name="T36" fmla="*/ 140 w 144"/>
                <a:gd name="T37" fmla="*/ 44 h 144"/>
                <a:gd name="T38" fmla="*/ 144 w 144"/>
                <a:gd name="T39" fmla="*/ 58 h 144"/>
                <a:gd name="T40" fmla="*/ 144 w 144"/>
                <a:gd name="T41" fmla="*/ 72 h 144"/>
                <a:gd name="T42" fmla="*/ 144 w 144"/>
                <a:gd name="T43" fmla="*/ 72 h 144"/>
                <a:gd name="T44" fmla="*/ 144 w 144"/>
                <a:gd name="T45" fmla="*/ 88 h 144"/>
                <a:gd name="T46" fmla="*/ 140 w 144"/>
                <a:gd name="T47" fmla="*/ 100 h 144"/>
                <a:gd name="T48" fmla="*/ 132 w 144"/>
                <a:gd name="T49" fmla="*/ 112 h 144"/>
                <a:gd name="T50" fmla="*/ 124 w 144"/>
                <a:gd name="T51" fmla="*/ 124 h 144"/>
                <a:gd name="T52" fmla="*/ 124 w 144"/>
                <a:gd name="T53" fmla="*/ 124 h 144"/>
                <a:gd name="T54" fmla="*/ 112 w 144"/>
                <a:gd name="T55" fmla="*/ 132 h 144"/>
                <a:gd name="T56" fmla="*/ 100 w 144"/>
                <a:gd name="T57" fmla="*/ 140 h 144"/>
                <a:gd name="T58" fmla="*/ 88 w 144"/>
                <a:gd name="T59" fmla="*/ 144 h 144"/>
                <a:gd name="T60" fmla="*/ 72 w 144"/>
                <a:gd name="T61" fmla="*/ 144 h 144"/>
                <a:gd name="T62" fmla="*/ 72 w 144"/>
                <a:gd name="T63" fmla="*/ 144 h 144"/>
                <a:gd name="T64" fmla="*/ 58 w 144"/>
                <a:gd name="T65" fmla="*/ 144 h 144"/>
                <a:gd name="T66" fmla="*/ 44 w 144"/>
                <a:gd name="T67" fmla="*/ 140 h 144"/>
                <a:gd name="T68" fmla="*/ 32 w 144"/>
                <a:gd name="T69" fmla="*/ 132 h 144"/>
                <a:gd name="T70" fmla="*/ 22 w 144"/>
                <a:gd name="T71" fmla="*/ 124 h 144"/>
                <a:gd name="T72" fmla="*/ 22 w 144"/>
                <a:gd name="T73" fmla="*/ 124 h 144"/>
                <a:gd name="T74" fmla="*/ 12 w 144"/>
                <a:gd name="T75" fmla="*/ 112 h 144"/>
                <a:gd name="T76" fmla="*/ 6 w 144"/>
                <a:gd name="T77" fmla="*/ 100 h 144"/>
                <a:gd name="T78" fmla="*/ 2 w 144"/>
                <a:gd name="T79" fmla="*/ 88 h 144"/>
                <a:gd name="T80" fmla="*/ 0 w 144"/>
                <a:gd name="T81" fmla="*/ 72 h 144"/>
                <a:gd name="T82" fmla="*/ 0 w 144"/>
                <a:gd name="T83" fmla="*/ 7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4" h="144">
                  <a:moveTo>
                    <a:pt x="0" y="72"/>
                  </a:moveTo>
                  <a:lnTo>
                    <a:pt x="0" y="72"/>
                  </a:lnTo>
                  <a:lnTo>
                    <a:pt x="2" y="58"/>
                  </a:lnTo>
                  <a:lnTo>
                    <a:pt x="6" y="44"/>
                  </a:lnTo>
                  <a:lnTo>
                    <a:pt x="12" y="3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32" y="12"/>
                  </a:lnTo>
                  <a:lnTo>
                    <a:pt x="44" y="6"/>
                  </a:lnTo>
                  <a:lnTo>
                    <a:pt x="58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88" y="2"/>
                  </a:lnTo>
                  <a:lnTo>
                    <a:pt x="100" y="6"/>
                  </a:lnTo>
                  <a:lnTo>
                    <a:pt x="112" y="12"/>
                  </a:lnTo>
                  <a:lnTo>
                    <a:pt x="124" y="22"/>
                  </a:lnTo>
                  <a:lnTo>
                    <a:pt x="124" y="22"/>
                  </a:lnTo>
                  <a:lnTo>
                    <a:pt x="132" y="32"/>
                  </a:lnTo>
                  <a:lnTo>
                    <a:pt x="140" y="44"/>
                  </a:lnTo>
                  <a:lnTo>
                    <a:pt x="144" y="58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44" y="88"/>
                  </a:lnTo>
                  <a:lnTo>
                    <a:pt x="140" y="100"/>
                  </a:lnTo>
                  <a:lnTo>
                    <a:pt x="132" y="112"/>
                  </a:lnTo>
                  <a:lnTo>
                    <a:pt x="124" y="124"/>
                  </a:lnTo>
                  <a:lnTo>
                    <a:pt x="124" y="124"/>
                  </a:lnTo>
                  <a:lnTo>
                    <a:pt x="112" y="132"/>
                  </a:lnTo>
                  <a:lnTo>
                    <a:pt x="100" y="140"/>
                  </a:lnTo>
                  <a:lnTo>
                    <a:pt x="88" y="144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58" y="144"/>
                  </a:lnTo>
                  <a:lnTo>
                    <a:pt x="44" y="140"/>
                  </a:lnTo>
                  <a:lnTo>
                    <a:pt x="32" y="132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12" y="112"/>
                  </a:lnTo>
                  <a:lnTo>
                    <a:pt x="6" y="100"/>
                  </a:lnTo>
                  <a:lnTo>
                    <a:pt x="2" y="88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44" name="Freeform 15"/>
            <p:cNvSpPr>
              <a:spLocks/>
            </p:cNvSpPr>
            <p:nvPr/>
          </p:nvSpPr>
          <p:spPr bwMode="auto">
            <a:xfrm>
              <a:off x="4670425" y="3355975"/>
              <a:ext cx="95250" cy="149225"/>
            </a:xfrm>
            <a:custGeom>
              <a:avLst/>
              <a:gdLst>
                <a:gd name="T0" fmla="*/ 0 w 60"/>
                <a:gd name="T1" fmla="*/ 90 h 94"/>
                <a:gd name="T2" fmla="*/ 12 w 60"/>
                <a:gd name="T3" fmla="*/ 94 h 94"/>
                <a:gd name="T4" fmla="*/ 26 w 60"/>
                <a:gd name="T5" fmla="*/ 94 h 94"/>
                <a:gd name="T6" fmla="*/ 50 w 60"/>
                <a:gd name="T7" fmla="*/ 86 h 94"/>
                <a:gd name="T8" fmla="*/ 54 w 60"/>
                <a:gd name="T9" fmla="*/ 82 h 94"/>
                <a:gd name="T10" fmla="*/ 60 w 60"/>
                <a:gd name="T11" fmla="*/ 74 h 94"/>
                <a:gd name="T12" fmla="*/ 60 w 60"/>
                <a:gd name="T13" fmla="*/ 68 h 94"/>
                <a:gd name="T14" fmla="*/ 54 w 60"/>
                <a:gd name="T15" fmla="*/ 52 h 94"/>
                <a:gd name="T16" fmla="*/ 48 w 60"/>
                <a:gd name="T17" fmla="*/ 46 h 94"/>
                <a:gd name="T18" fmla="*/ 40 w 60"/>
                <a:gd name="T19" fmla="*/ 42 h 94"/>
                <a:gd name="T20" fmla="*/ 54 w 60"/>
                <a:gd name="T21" fmla="*/ 34 h 94"/>
                <a:gd name="T22" fmla="*/ 58 w 60"/>
                <a:gd name="T23" fmla="*/ 22 h 94"/>
                <a:gd name="T24" fmla="*/ 56 w 60"/>
                <a:gd name="T25" fmla="*/ 12 h 94"/>
                <a:gd name="T26" fmla="*/ 50 w 60"/>
                <a:gd name="T27" fmla="*/ 4 h 94"/>
                <a:gd name="T28" fmla="*/ 26 w 60"/>
                <a:gd name="T29" fmla="*/ 0 h 94"/>
                <a:gd name="T30" fmla="*/ 14 w 60"/>
                <a:gd name="T31" fmla="*/ 0 h 94"/>
                <a:gd name="T32" fmla="*/ 2 w 60"/>
                <a:gd name="T33" fmla="*/ 4 h 94"/>
                <a:gd name="T34" fmla="*/ 10 w 60"/>
                <a:gd name="T35" fmla="*/ 22 h 94"/>
                <a:gd name="T36" fmla="*/ 10 w 60"/>
                <a:gd name="T37" fmla="*/ 20 h 94"/>
                <a:gd name="T38" fmla="*/ 14 w 60"/>
                <a:gd name="T39" fmla="*/ 10 h 94"/>
                <a:gd name="T40" fmla="*/ 18 w 60"/>
                <a:gd name="T41" fmla="*/ 8 h 94"/>
                <a:gd name="T42" fmla="*/ 24 w 60"/>
                <a:gd name="T43" fmla="*/ 6 h 94"/>
                <a:gd name="T44" fmla="*/ 34 w 60"/>
                <a:gd name="T45" fmla="*/ 10 h 94"/>
                <a:gd name="T46" fmla="*/ 38 w 60"/>
                <a:gd name="T47" fmla="*/ 24 h 94"/>
                <a:gd name="T48" fmla="*/ 38 w 60"/>
                <a:gd name="T49" fmla="*/ 30 h 94"/>
                <a:gd name="T50" fmla="*/ 26 w 60"/>
                <a:gd name="T51" fmla="*/ 38 h 94"/>
                <a:gd name="T52" fmla="*/ 10 w 60"/>
                <a:gd name="T53" fmla="*/ 40 h 94"/>
                <a:gd name="T54" fmla="*/ 16 w 60"/>
                <a:gd name="T55" fmla="*/ 48 h 94"/>
                <a:gd name="T56" fmla="*/ 26 w 60"/>
                <a:gd name="T57" fmla="*/ 50 h 94"/>
                <a:gd name="T58" fmla="*/ 40 w 60"/>
                <a:gd name="T59" fmla="*/ 60 h 94"/>
                <a:gd name="T60" fmla="*/ 42 w 60"/>
                <a:gd name="T61" fmla="*/ 68 h 94"/>
                <a:gd name="T62" fmla="*/ 36 w 60"/>
                <a:gd name="T63" fmla="*/ 82 h 94"/>
                <a:gd name="T64" fmla="*/ 30 w 60"/>
                <a:gd name="T65" fmla="*/ 84 h 94"/>
                <a:gd name="T66" fmla="*/ 24 w 60"/>
                <a:gd name="T67" fmla="*/ 86 h 94"/>
                <a:gd name="T68" fmla="*/ 12 w 60"/>
                <a:gd name="T69" fmla="*/ 84 h 94"/>
                <a:gd name="T70" fmla="*/ 10 w 60"/>
                <a:gd name="T71" fmla="*/ 80 h 94"/>
                <a:gd name="T72" fmla="*/ 8 w 60"/>
                <a:gd name="T73" fmla="*/ 72 h 94"/>
                <a:gd name="T74" fmla="*/ 0 w 60"/>
                <a:gd name="T75" fmla="*/ 9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94">
                  <a:moveTo>
                    <a:pt x="0" y="90"/>
                  </a:moveTo>
                  <a:lnTo>
                    <a:pt x="0" y="90"/>
                  </a:lnTo>
                  <a:lnTo>
                    <a:pt x="12" y="94"/>
                  </a:lnTo>
                  <a:lnTo>
                    <a:pt x="12" y="94"/>
                  </a:lnTo>
                  <a:lnTo>
                    <a:pt x="26" y="94"/>
                  </a:lnTo>
                  <a:lnTo>
                    <a:pt x="26" y="94"/>
                  </a:lnTo>
                  <a:lnTo>
                    <a:pt x="40" y="92"/>
                  </a:lnTo>
                  <a:lnTo>
                    <a:pt x="50" y="86"/>
                  </a:lnTo>
                  <a:lnTo>
                    <a:pt x="50" y="86"/>
                  </a:lnTo>
                  <a:lnTo>
                    <a:pt x="54" y="82"/>
                  </a:lnTo>
                  <a:lnTo>
                    <a:pt x="58" y="78"/>
                  </a:lnTo>
                  <a:lnTo>
                    <a:pt x="60" y="74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58" y="60"/>
                  </a:lnTo>
                  <a:lnTo>
                    <a:pt x="54" y="52"/>
                  </a:lnTo>
                  <a:lnTo>
                    <a:pt x="54" y="52"/>
                  </a:lnTo>
                  <a:lnTo>
                    <a:pt x="48" y="46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8" y="40"/>
                  </a:lnTo>
                  <a:lnTo>
                    <a:pt x="54" y="34"/>
                  </a:lnTo>
                  <a:lnTo>
                    <a:pt x="56" y="28"/>
                  </a:lnTo>
                  <a:lnTo>
                    <a:pt x="58" y="22"/>
                  </a:lnTo>
                  <a:lnTo>
                    <a:pt x="58" y="22"/>
                  </a:lnTo>
                  <a:lnTo>
                    <a:pt x="56" y="12"/>
                  </a:lnTo>
                  <a:lnTo>
                    <a:pt x="50" y="4"/>
                  </a:lnTo>
                  <a:lnTo>
                    <a:pt x="50" y="4"/>
                  </a:lnTo>
                  <a:lnTo>
                    <a:pt x="4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2" y="4"/>
                  </a:lnTo>
                  <a:lnTo>
                    <a:pt x="2" y="22"/>
                  </a:lnTo>
                  <a:lnTo>
                    <a:pt x="10" y="2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8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30" y="8"/>
                  </a:lnTo>
                  <a:lnTo>
                    <a:pt x="34" y="10"/>
                  </a:lnTo>
                  <a:lnTo>
                    <a:pt x="38" y="16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8" y="30"/>
                  </a:lnTo>
                  <a:lnTo>
                    <a:pt x="32" y="36"/>
                  </a:lnTo>
                  <a:lnTo>
                    <a:pt x="26" y="38"/>
                  </a:lnTo>
                  <a:lnTo>
                    <a:pt x="14" y="40"/>
                  </a:lnTo>
                  <a:lnTo>
                    <a:pt x="10" y="40"/>
                  </a:lnTo>
                  <a:lnTo>
                    <a:pt x="10" y="48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26" y="50"/>
                  </a:lnTo>
                  <a:lnTo>
                    <a:pt x="34" y="52"/>
                  </a:lnTo>
                  <a:lnTo>
                    <a:pt x="40" y="60"/>
                  </a:lnTo>
                  <a:lnTo>
                    <a:pt x="42" y="68"/>
                  </a:lnTo>
                  <a:lnTo>
                    <a:pt x="42" y="68"/>
                  </a:lnTo>
                  <a:lnTo>
                    <a:pt x="40" y="76"/>
                  </a:lnTo>
                  <a:lnTo>
                    <a:pt x="36" y="82"/>
                  </a:lnTo>
                  <a:lnTo>
                    <a:pt x="36" y="82"/>
                  </a:lnTo>
                  <a:lnTo>
                    <a:pt x="30" y="84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18" y="86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0" y="80"/>
                  </a:lnTo>
                  <a:lnTo>
                    <a:pt x="10" y="74"/>
                  </a:lnTo>
                  <a:lnTo>
                    <a:pt x="8" y="72"/>
                  </a:lnTo>
                  <a:lnTo>
                    <a:pt x="0" y="72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grpSp>
        <p:nvGrpSpPr>
          <p:cNvPr id="45" name="群組 44"/>
          <p:cNvGrpSpPr/>
          <p:nvPr/>
        </p:nvGrpSpPr>
        <p:grpSpPr>
          <a:xfrm>
            <a:off x="7590048" y="863428"/>
            <a:ext cx="228600" cy="228600"/>
            <a:chOff x="4879975" y="3314700"/>
            <a:chExt cx="228600" cy="228600"/>
          </a:xfrm>
        </p:grpSpPr>
        <p:grpSp>
          <p:nvGrpSpPr>
            <p:cNvPr id="46" name="群組 45"/>
            <p:cNvGrpSpPr/>
            <p:nvPr/>
          </p:nvGrpSpPr>
          <p:grpSpPr>
            <a:xfrm>
              <a:off x="4879975" y="3314700"/>
              <a:ext cx="228600" cy="228600"/>
              <a:chOff x="4879975" y="3314700"/>
              <a:chExt cx="228600" cy="228600"/>
            </a:xfrm>
          </p:grpSpPr>
          <p:sp>
            <p:nvSpPr>
              <p:cNvPr id="48" name="Freeform 16"/>
              <p:cNvSpPr>
                <a:spLocks/>
              </p:cNvSpPr>
              <p:nvPr/>
            </p:nvSpPr>
            <p:spPr bwMode="auto">
              <a:xfrm>
                <a:off x="4879975" y="3314700"/>
                <a:ext cx="228600" cy="228600"/>
              </a:xfrm>
              <a:custGeom>
                <a:avLst/>
                <a:gdLst>
                  <a:gd name="T0" fmla="*/ 0 w 144"/>
                  <a:gd name="T1" fmla="*/ 72 h 144"/>
                  <a:gd name="T2" fmla="*/ 0 w 144"/>
                  <a:gd name="T3" fmla="*/ 72 h 144"/>
                  <a:gd name="T4" fmla="*/ 2 w 144"/>
                  <a:gd name="T5" fmla="*/ 58 h 144"/>
                  <a:gd name="T6" fmla="*/ 6 w 144"/>
                  <a:gd name="T7" fmla="*/ 44 h 144"/>
                  <a:gd name="T8" fmla="*/ 12 w 144"/>
                  <a:gd name="T9" fmla="*/ 32 h 144"/>
                  <a:gd name="T10" fmla="*/ 22 w 144"/>
                  <a:gd name="T11" fmla="*/ 22 h 144"/>
                  <a:gd name="T12" fmla="*/ 22 w 144"/>
                  <a:gd name="T13" fmla="*/ 22 h 144"/>
                  <a:gd name="T14" fmla="*/ 32 w 144"/>
                  <a:gd name="T15" fmla="*/ 12 h 144"/>
                  <a:gd name="T16" fmla="*/ 44 w 144"/>
                  <a:gd name="T17" fmla="*/ 6 h 144"/>
                  <a:gd name="T18" fmla="*/ 58 w 144"/>
                  <a:gd name="T19" fmla="*/ 2 h 144"/>
                  <a:gd name="T20" fmla="*/ 72 w 144"/>
                  <a:gd name="T21" fmla="*/ 0 h 144"/>
                  <a:gd name="T22" fmla="*/ 72 w 144"/>
                  <a:gd name="T23" fmla="*/ 0 h 144"/>
                  <a:gd name="T24" fmla="*/ 86 w 144"/>
                  <a:gd name="T25" fmla="*/ 2 h 144"/>
                  <a:gd name="T26" fmla="*/ 100 w 144"/>
                  <a:gd name="T27" fmla="*/ 6 h 144"/>
                  <a:gd name="T28" fmla="*/ 112 w 144"/>
                  <a:gd name="T29" fmla="*/ 12 h 144"/>
                  <a:gd name="T30" fmla="*/ 124 w 144"/>
                  <a:gd name="T31" fmla="*/ 22 h 144"/>
                  <a:gd name="T32" fmla="*/ 124 w 144"/>
                  <a:gd name="T33" fmla="*/ 22 h 144"/>
                  <a:gd name="T34" fmla="*/ 132 w 144"/>
                  <a:gd name="T35" fmla="*/ 32 h 144"/>
                  <a:gd name="T36" fmla="*/ 140 w 144"/>
                  <a:gd name="T37" fmla="*/ 44 h 144"/>
                  <a:gd name="T38" fmla="*/ 144 w 144"/>
                  <a:gd name="T39" fmla="*/ 58 h 144"/>
                  <a:gd name="T40" fmla="*/ 144 w 144"/>
                  <a:gd name="T41" fmla="*/ 72 h 144"/>
                  <a:gd name="T42" fmla="*/ 144 w 144"/>
                  <a:gd name="T43" fmla="*/ 72 h 144"/>
                  <a:gd name="T44" fmla="*/ 144 w 144"/>
                  <a:gd name="T45" fmla="*/ 88 h 144"/>
                  <a:gd name="T46" fmla="*/ 140 w 144"/>
                  <a:gd name="T47" fmla="*/ 100 h 144"/>
                  <a:gd name="T48" fmla="*/ 132 w 144"/>
                  <a:gd name="T49" fmla="*/ 112 h 144"/>
                  <a:gd name="T50" fmla="*/ 124 w 144"/>
                  <a:gd name="T51" fmla="*/ 124 h 144"/>
                  <a:gd name="T52" fmla="*/ 124 w 144"/>
                  <a:gd name="T53" fmla="*/ 124 h 144"/>
                  <a:gd name="T54" fmla="*/ 112 w 144"/>
                  <a:gd name="T55" fmla="*/ 132 h 144"/>
                  <a:gd name="T56" fmla="*/ 100 w 144"/>
                  <a:gd name="T57" fmla="*/ 140 h 144"/>
                  <a:gd name="T58" fmla="*/ 86 w 144"/>
                  <a:gd name="T59" fmla="*/ 144 h 144"/>
                  <a:gd name="T60" fmla="*/ 72 w 144"/>
                  <a:gd name="T61" fmla="*/ 144 h 144"/>
                  <a:gd name="T62" fmla="*/ 72 w 144"/>
                  <a:gd name="T63" fmla="*/ 144 h 144"/>
                  <a:gd name="T64" fmla="*/ 58 w 144"/>
                  <a:gd name="T65" fmla="*/ 144 h 144"/>
                  <a:gd name="T66" fmla="*/ 44 w 144"/>
                  <a:gd name="T67" fmla="*/ 140 h 144"/>
                  <a:gd name="T68" fmla="*/ 32 w 144"/>
                  <a:gd name="T69" fmla="*/ 132 h 144"/>
                  <a:gd name="T70" fmla="*/ 22 w 144"/>
                  <a:gd name="T71" fmla="*/ 124 h 144"/>
                  <a:gd name="T72" fmla="*/ 22 w 144"/>
                  <a:gd name="T73" fmla="*/ 124 h 144"/>
                  <a:gd name="T74" fmla="*/ 12 w 144"/>
                  <a:gd name="T75" fmla="*/ 112 h 144"/>
                  <a:gd name="T76" fmla="*/ 6 w 144"/>
                  <a:gd name="T77" fmla="*/ 100 h 144"/>
                  <a:gd name="T78" fmla="*/ 2 w 144"/>
                  <a:gd name="T79" fmla="*/ 88 h 144"/>
                  <a:gd name="T80" fmla="*/ 0 w 144"/>
                  <a:gd name="T81" fmla="*/ 72 h 144"/>
                  <a:gd name="T82" fmla="*/ 0 w 144"/>
                  <a:gd name="T83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4" h="144">
                    <a:moveTo>
                      <a:pt x="0" y="72"/>
                    </a:move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86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40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40" y="100"/>
                    </a:lnTo>
                    <a:lnTo>
                      <a:pt x="132" y="112"/>
                    </a:lnTo>
                    <a:lnTo>
                      <a:pt x="124" y="12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6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22" y="124"/>
                    </a:lnTo>
                    <a:lnTo>
                      <a:pt x="12" y="112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  <p:sp>
            <p:nvSpPr>
              <p:cNvPr id="49" name="Freeform 17"/>
              <p:cNvSpPr>
                <a:spLocks/>
              </p:cNvSpPr>
              <p:nvPr/>
            </p:nvSpPr>
            <p:spPr bwMode="auto">
              <a:xfrm>
                <a:off x="4927600" y="3352800"/>
                <a:ext cx="107950" cy="146050"/>
              </a:xfrm>
              <a:custGeom>
                <a:avLst/>
                <a:gdLst>
                  <a:gd name="T0" fmla="*/ 42 w 68"/>
                  <a:gd name="T1" fmla="*/ 68 h 92"/>
                  <a:gd name="T2" fmla="*/ 42 w 68"/>
                  <a:gd name="T3" fmla="*/ 74 h 92"/>
                  <a:gd name="T4" fmla="*/ 42 w 68"/>
                  <a:gd name="T5" fmla="*/ 74 h 92"/>
                  <a:gd name="T6" fmla="*/ 42 w 68"/>
                  <a:gd name="T7" fmla="*/ 82 h 92"/>
                  <a:gd name="T8" fmla="*/ 42 w 68"/>
                  <a:gd name="T9" fmla="*/ 82 h 92"/>
                  <a:gd name="T10" fmla="*/ 34 w 68"/>
                  <a:gd name="T11" fmla="*/ 84 h 92"/>
                  <a:gd name="T12" fmla="*/ 34 w 68"/>
                  <a:gd name="T13" fmla="*/ 84 h 92"/>
                  <a:gd name="T14" fmla="*/ 34 w 68"/>
                  <a:gd name="T15" fmla="*/ 92 h 92"/>
                  <a:gd name="T16" fmla="*/ 68 w 68"/>
                  <a:gd name="T17" fmla="*/ 92 h 92"/>
                  <a:gd name="T18" fmla="*/ 68 w 68"/>
                  <a:gd name="T19" fmla="*/ 84 h 92"/>
                  <a:gd name="T20" fmla="*/ 66 w 68"/>
                  <a:gd name="T21" fmla="*/ 84 h 92"/>
                  <a:gd name="T22" fmla="*/ 66 w 68"/>
                  <a:gd name="T23" fmla="*/ 84 h 92"/>
                  <a:gd name="T24" fmla="*/ 60 w 68"/>
                  <a:gd name="T25" fmla="*/ 82 h 92"/>
                  <a:gd name="T26" fmla="*/ 60 w 68"/>
                  <a:gd name="T27" fmla="*/ 82 h 92"/>
                  <a:gd name="T28" fmla="*/ 58 w 68"/>
                  <a:gd name="T29" fmla="*/ 74 h 92"/>
                  <a:gd name="T30" fmla="*/ 58 w 68"/>
                  <a:gd name="T31" fmla="*/ 68 h 92"/>
                  <a:gd name="T32" fmla="*/ 68 w 68"/>
                  <a:gd name="T33" fmla="*/ 68 h 92"/>
                  <a:gd name="T34" fmla="*/ 68 w 68"/>
                  <a:gd name="T35" fmla="*/ 54 h 92"/>
                  <a:gd name="T36" fmla="*/ 58 w 68"/>
                  <a:gd name="T37" fmla="*/ 54 h 92"/>
                  <a:gd name="T38" fmla="*/ 58 w 68"/>
                  <a:gd name="T39" fmla="*/ 0 h 92"/>
                  <a:gd name="T40" fmla="*/ 46 w 68"/>
                  <a:gd name="T41" fmla="*/ 0 h 92"/>
                  <a:gd name="T42" fmla="*/ 0 w 68"/>
                  <a:gd name="T43" fmla="*/ 56 h 92"/>
                  <a:gd name="T44" fmla="*/ 0 w 68"/>
                  <a:gd name="T45" fmla="*/ 68 h 92"/>
                  <a:gd name="T46" fmla="*/ 42 w 68"/>
                  <a:gd name="T47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8" h="92">
                    <a:moveTo>
                      <a:pt x="42" y="68"/>
                    </a:moveTo>
                    <a:lnTo>
                      <a:pt x="42" y="74"/>
                    </a:lnTo>
                    <a:lnTo>
                      <a:pt x="42" y="74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34" y="84"/>
                    </a:lnTo>
                    <a:lnTo>
                      <a:pt x="34" y="84"/>
                    </a:lnTo>
                    <a:lnTo>
                      <a:pt x="34" y="92"/>
                    </a:lnTo>
                    <a:lnTo>
                      <a:pt x="68" y="92"/>
                    </a:lnTo>
                    <a:lnTo>
                      <a:pt x="68" y="84"/>
                    </a:lnTo>
                    <a:lnTo>
                      <a:pt x="66" y="84"/>
                    </a:lnTo>
                    <a:lnTo>
                      <a:pt x="66" y="84"/>
                    </a:lnTo>
                    <a:lnTo>
                      <a:pt x="60" y="82"/>
                    </a:lnTo>
                    <a:lnTo>
                      <a:pt x="60" y="82"/>
                    </a:lnTo>
                    <a:lnTo>
                      <a:pt x="58" y="74"/>
                    </a:lnTo>
                    <a:lnTo>
                      <a:pt x="58" y="68"/>
                    </a:lnTo>
                    <a:lnTo>
                      <a:pt x="68" y="68"/>
                    </a:lnTo>
                    <a:lnTo>
                      <a:pt x="68" y="54"/>
                    </a:lnTo>
                    <a:lnTo>
                      <a:pt x="58" y="54"/>
                    </a:lnTo>
                    <a:lnTo>
                      <a:pt x="58" y="0"/>
                    </a:lnTo>
                    <a:lnTo>
                      <a:pt x="46" y="0"/>
                    </a:lnTo>
                    <a:lnTo>
                      <a:pt x="0" y="56"/>
                    </a:lnTo>
                    <a:lnTo>
                      <a:pt x="0" y="68"/>
                    </a:lnTo>
                    <a:lnTo>
                      <a:pt x="42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 altLang="en-US"/>
              </a:p>
            </p:txBody>
          </p:sp>
        </p:grp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43475" y="3375025"/>
              <a:ext cx="50800" cy="63500"/>
            </a:xfrm>
            <a:custGeom>
              <a:avLst/>
              <a:gdLst>
                <a:gd name="T0" fmla="*/ 0 w 32"/>
                <a:gd name="T1" fmla="*/ 40 h 40"/>
                <a:gd name="T2" fmla="*/ 32 w 32"/>
                <a:gd name="T3" fmla="*/ 0 h 40"/>
                <a:gd name="T4" fmla="*/ 32 w 32"/>
                <a:gd name="T5" fmla="*/ 40 h 40"/>
                <a:gd name="T6" fmla="*/ 0 w 32"/>
                <a:gd name="T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40">
                  <a:moveTo>
                    <a:pt x="0" y="40"/>
                  </a:moveTo>
                  <a:lnTo>
                    <a:pt x="32" y="0"/>
                  </a:lnTo>
                  <a:lnTo>
                    <a:pt x="32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  <p:sp>
        <p:nvSpPr>
          <p:cNvPr id="55" name="橢圓 54"/>
          <p:cNvSpPr/>
          <p:nvPr/>
        </p:nvSpPr>
        <p:spPr>
          <a:xfrm>
            <a:off x="2555776" y="2348880"/>
            <a:ext cx="100811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" name="橢圓 61"/>
          <p:cNvSpPr/>
          <p:nvPr/>
        </p:nvSpPr>
        <p:spPr>
          <a:xfrm>
            <a:off x="3707904" y="2348880"/>
            <a:ext cx="100811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橢圓 62"/>
          <p:cNvSpPr/>
          <p:nvPr/>
        </p:nvSpPr>
        <p:spPr>
          <a:xfrm>
            <a:off x="4860032" y="2348880"/>
            <a:ext cx="100811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4" name="橢圓 63"/>
          <p:cNvSpPr/>
          <p:nvPr/>
        </p:nvSpPr>
        <p:spPr>
          <a:xfrm>
            <a:off x="6012160" y="2348880"/>
            <a:ext cx="100811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橢圓 30"/>
          <p:cNvSpPr/>
          <p:nvPr/>
        </p:nvSpPr>
        <p:spPr>
          <a:xfrm>
            <a:off x="791339" y="1844824"/>
            <a:ext cx="1100807" cy="6179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文字方塊 31"/>
          <p:cNvSpPr txBox="1"/>
          <p:nvPr/>
        </p:nvSpPr>
        <p:spPr>
          <a:xfrm>
            <a:off x="148580" y="2475397"/>
            <a:ext cx="1743567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己改為</a:t>
            </a:r>
            <a:endParaRPr lang="en-US" altLang="zh-TW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203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01" t="11634" r="24834" b="40444"/>
          <a:stretch/>
        </p:blipFill>
        <p:spPr bwMode="auto">
          <a:xfrm>
            <a:off x="1699922" y="1426338"/>
            <a:ext cx="5993085" cy="3226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9" t="9464" r="39905" b="72856"/>
          <a:stretch/>
        </p:blipFill>
        <p:spPr bwMode="auto">
          <a:xfrm>
            <a:off x="1987955" y="4778551"/>
            <a:ext cx="3623982" cy="181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向下箭號 2"/>
          <p:cNvSpPr/>
          <p:nvPr/>
        </p:nvSpPr>
        <p:spPr>
          <a:xfrm>
            <a:off x="3901030" y="4119952"/>
            <a:ext cx="238921" cy="53318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綵帶 (向上) 9"/>
          <p:cNvSpPr/>
          <p:nvPr/>
        </p:nvSpPr>
        <p:spPr>
          <a:xfrm>
            <a:off x="165448" y="476672"/>
            <a:ext cx="5184576" cy="720080"/>
          </a:xfrm>
          <a:prstGeom prst="ribbon2">
            <a:avLst>
              <a:gd name="adj1" fmla="val 16667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線上填報系統</a:t>
            </a:r>
            <a:endParaRPr lang="zh-TW" altLang="en-US" sz="2800" dirty="0">
              <a:solidFill>
                <a:srgbClr val="F4FED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827376" y="1479923"/>
            <a:ext cx="1535065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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上填報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4644008" y="2771215"/>
            <a:ext cx="1482229" cy="70788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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國中集體報名系統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619966" y="4919889"/>
            <a:ext cx="2624442" cy="123110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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登入</a:t>
            </a:r>
            <a:endParaRPr lang="en-US" altLang="zh-TW" sz="20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●學校代碼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●分  發  區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●密　　</a:t>
            </a:r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碼：</a:t>
            </a:r>
            <a:r>
              <a:rPr lang="en-US" altLang="zh-TW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edu111</a:t>
            </a:r>
          </a:p>
        </p:txBody>
      </p:sp>
      <p:sp>
        <p:nvSpPr>
          <p:cNvPr id="4" name="矩形 3"/>
          <p:cNvSpPr/>
          <p:nvPr/>
        </p:nvSpPr>
        <p:spPr>
          <a:xfrm>
            <a:off x="3275856" y="2780928"/>
            <a:ext cx="1392707" cy="1339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3972209" y="1880033"/>
            <a:ext cx="887823" cy="324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2000531" y="4653136"/>
            <a:ext cx="3594377" cy="19442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>
            <a:off x="5618138" y="765865"/>
            <a:ext cx="26982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2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（國中集體報名系統）</a:t>
            </a:r>
            <a:endParaRPr lang="zh-TW" altLang="en-US" sz="2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456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綵帶 (向上) 3"/>
          <p:cNvSpPr/>
          <p:nvPr/>
        </p:nvSpPr>
        <p:spPr>
          <a:xfrm>
            <a:off x="165448" y="476672"/>
            <a:ext cx="5184576" cy="720080"/>
          </a:xfrm>
          <a:prstGeom prst="ribbon2">
            <a:avLst>
              <a:gd name="adj1" fmla="val 16667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線上填報系統</a:t>
            </a:r>
            <a:endParaRPr lang="zh-TW" altLang="en-US" sz="2800" dirty="0">
              <a:solidFill>
                <a:srgbClr val="F4FED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618138" y="765865"/>
            <a:ext cx="26982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2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（國中集體報名系統）</a:t>
            </a:r>
            <a:endParaRPr lang="zh-TW" altLang="en-US" sz="2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44236" y="3672306"/>
            <a:ext cx="1571580" cy="4047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11874"/>
            <a:ext cx="6986745" cy="404377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176184" y="3717032"/>
            <a:ext cx="2171680" cy="936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635327" y="4886920"/>
            <a:ext cx="2989398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TW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④</a:t>
            </a:r>
            <a:r>
              <a:rPr lang="zh-TW" altLang="en-US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在系統設定</a:t>
            </a:r>
            <a:endParaRPr lang="en-US" altLang="zh-TW" sz="2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zh-TW" altLang="en-US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●更改登入密碼</a:t>
            </a:r>
            <a:endParaRPr lang="en-US" altLang="zh-TW" sz="2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638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1864115" y="1412776"/>
            <a:ext cx="5415770" cy="5040560"/>
            <a:chOff x="1619672" y="1116198"/>
            <a:chExt cx="5415770" cy="5600692"/>
          </a:xfrm>
        </p:grpSpPr>
        <p:pic>
          <p:nvPicPr>
            <p:cNvPr id="5" name="Picture 2" descr="5-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458"/>
            <a:stretch/>
          </p:blipFill>
          <p:spPr bwMode="auto">
            <a:xfrm>
              <a:off x="1619672" y="1116198"/>
              <a:ext cx="5415770" cy="5600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矩形 5"/>
            <p:cNvSpPr/>
            <p:nvPr/>
          </p:nvSpPr>
          <p:spPr>
            <a:xfrm>
              <a:off x="1743556" y="4023689"/>
              <a:ext cx="1512168" cy="34141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4499992" y="6010200"/>
            <a:ext cx="2592288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綵帶 (向上) 7"/>
          <p:cNvSpPr/>
          <p:nvPr/>
        </p:nvSpPr>
        <p:spPr>
          <a:xfrm>
            <a:off x="165448" y="476672"/>
            <a:ext cx="5184576" cy="720080"/>
          </a:xfrm>
          <a:prstGeom prst="ribbon2">
            <a:avLst>
              <a:gd name="adj1" fmla="val 16667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線上填報系統</a:t>
            </a:r>
            <a:endParaRPr lang="zh-TW" altLang="en-US" sz="2800" dirty="0">
              <a:solidFill>
                <a:srgbClr val="F4FED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618138" y="765865"/>
            <a:ext cx="26982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2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（國中集體報名系統）</a:t>
            </a:r>
            <a:endParaRPr lang="zh-TW" altLang="en-US" sz="22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366578" y="4509120"/>
            <a:ext cx="2989398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altLang="zh-TW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⑤</a:t>
            </a:r>
            <a:r>
              <a:rPr lang="zh-TW" altLang="en-US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在系統設定</a:t>
            </a:r>
            <a:endParaRPr lang="en-US" altLang="zh-TW" sz="2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zh-TW" altLang="en-US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●可修改聯絡資訊</a:t>
            </a:r>
            <a:endParaRPr lang="en-US" altLang="zh-TW" sz="2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771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綵帶 (向上) 4"/>
          <p:cNvSpPr/>
          <p:nvPr/>
        </p:nvSpPr>
        <p:spPr>
          <a:xfrm>
            <a:off x="165448" y="476672"/>
            <a:ext cx="5184576" cy="720080"/>
          </a:xfrm>
          <a:prstGeom prst="ribbon2">
            <a:avLst>
              <a:gd name="adj1" fmla="val 16667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線上填報系統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4" r="68148" b="40548"/>
          <a:stretch/>
        </p:blipFill>
        <p:spPr bwMode="auto">
          <a:xfrm>
            <a:off x="1203224" y="1526975"/>
            <a:ext cx="6737553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395536" y="5315764"/>
            <a:ext cx="2989398" cy="43088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2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請留意各項日期時間</a:t>
            </a:r>
            <a:endParaRPr lang="en-US" altLang="zh-TW" sz="22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91880" y="4725145"/>
            <a:ext cx="4248472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05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62" r="57004" b="28705"/>
          <a:stretch/>
        </p:blipFill>
        <p:spPr bwMode="auto">
          <a:xfrm>
            <a:off x="968996" y="1475194"/>
            <a:ext cx="7142518" cy="4983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1080400" y="660463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74950" indent="-2774950"/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技藝教育開班表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各校管理技藝教育開班表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8996" y="2384912"/>
            <a:ext cx="1730796" cy="25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23528" y="3284984"/>
            <a:ext cx="2376264" cy="163121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179388"/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●可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在報名前先做維護</a:t>
            </a:r>
            <a:endParaRPr lang="en-US" altLang="zh-TW" sz="20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●依學校開班課程新增</a:t>
            </a:r>
            <a:endParaRPr lang="en-US" altLang="zh-TW" sz="20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endParaRPr lang="en-US" altLang="zh-TW" sz="20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向下箭號 5"/>
          <p:cNvSpPr/>
          <p:nvPr/>
        </p:nvSpPr>
        <p:spPr>
          <a:xfrm>
            <a:off x="1714933" y="2677563"/>
            <a:ext cx="238921" cy="60742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426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26" t="36086" b="34678"/>
          <a:stretch/>
        </p:blipFill>
        <p:spPr>
          <a:xfrm>
            <a:off x="1195761" y="3933056"/>
            <a:ext cx="6617086" cy="172819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12" t="38473" b="26468"/>
          <a:stretch/>
        </p:blipFill>
        <p:spPr>
          <a:xfrm>
            <a:off x="1232452" y="1484784"/>
            <a:ext cx="6619799" cy="207821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1080400" y="404664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74950" indent="-2774950"/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技藝教育開班表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各校管理技藝教育開班表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59632" y="2187728"/>
            <a:ext cx="6274896" cy="305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488210" y="980728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74950" indent="-2774950"/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修改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刪除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2400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7713058" y="4509120"/>
            <a:ext cx="13234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編修完畢按 </a:t>
            </a:r>
            <a:r>
              <a:rPr lang="zh-TW" altLang="en-US" sz="16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確定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。</a:t>
            </a:r>
            <a:endParaRPr lang="en-US" altLang="zh-TW" sz="16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/>
            </a:endParaRPr>
          </a:p>
          <a:p>
            <a:pPr marL="180975" indent="-180975"/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欲刪除本列資料則勾選 </a:t>
            </a:r>
            <a:r>
              <a:rPr lang="zh-TW" altLang="en-US" sz="16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刪除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後按 </a:t>
            </a:r>
            <a:r>
              <a:rPr lang="zh-TW" altLang="en-US" sz="16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確定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32453" y="3933056"/>
            <a:ext cx="6545578" cy="17281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/>
          <p:cNvSpPr txBox="1"/>
          <p:nvPr/>
        </p:nvSpPr>
        <p:spPr>
          <a:xfrm>
            <a:off x="7778031" y="2132856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/>
              </a:rPr>
              <a:t>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點擊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向下箭號 24"/>
          <p:cNvSpPr/>
          <p:nvPr/>
        </p:nvSpPr>
        <p:spPr>
          <a:xfrm>
            <a:off x="4452540" y="3544305"/>
            <a:ext cx="238921" cy="38875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195762" y="5877272"/>
            <a:ext cx="6617086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179388"/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●注意：此處修改不會連帶修改學生的資料</a:t>
            </a:r>
            <a:endParaRPr lang="en-US" altLang="zh-TW" sz="22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9388"/>
            <a:r>
              <a:rPr lang="en-US" altLang="zh-TW" sz="2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需從報名資料處理的</a:t>
            </a:r>
            <a:r>
              <a:rPr lang="en-US" altLang="zh-TW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瀏覽資料</a:t>
            </a:r>
            <a:r>
              <a:rPr lang="en-US" altLang="zh-TW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中更改</a:t>
            </a:r>
            <a:endParaRPr lang="en-US" altLang="zh-TW" sz="22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91101" y="2615267"/>
            <a:ext cx="1856963" cy="10297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005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14" r="67499" b="42867"/>
          <a:stretch/>
        </p:blipFill>
        <p:spPr bwMode="auto">
          <a:xfrm>
            <a:off x="1046530" y="1412776"/>
            <a:ext cx="712909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設定新增序號範圍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11506" y="3501008"/>
            <a:ext cx="2285572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281654" y="3789040"/>
            <a:ext cx="3851920" cy="14773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若有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2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位老師要輸入資料，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/>
            </a:r>
            <a:b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要設定序號。</a:t>
            </a:r>
            <a:endParaRPr lang="en-US" altLang="zh-TW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3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假設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: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Ａ老師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001-020</a:t>
            </a:r>
          </a:p>
          <a:p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             B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老師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021-040</a:t>
            </a:r>
          </a:p>
          <a:p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雙方輸入資料時不會影響作業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91101" y="2615267"/>
            <a:ext cx="1856963" cy="10297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6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52" r="69152" b="46331"/>
          <a:stretch/>
        </p:blipFill>
        <p:spPr bwMode="auto">
          <a:xfrm>
            <a:off x="1046530" y="1453684"/>
            <a:ext cx="7341894" cy="4647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1574256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新增報名資料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75390" y="4005064"/>
            <a:ext cx="2316490" cy="3023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7020272" y="3409092"/>
            <a:ext cx="1650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直接填寫資料後按 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確定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491880" y="2255974"/>
            <a:ext cx="3575196" cy="282921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510052" y="5224613"/>
            <a:ext cx="4518331" cy="87661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739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971598" y="1099858"/>
            <a:ext cx="6991699" cy="5575667"/>
            <a:chOff x="971599" y="1092135"/>
            <a:chExt cx="6991699" cy="5575667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56" t="7912"/>
            <a:stretch/>
          </p:blipFill>
          <p:spPr>
            <a:xfrm>
              <a:off x="971599" y="1092135"/>
              <a:ext cx="6991699" cy="5575667"/>
            </a:xfrm>
            <a:prstGeom prst="rect">
              <a:avLst/>
            </a:prstGeom>
          </p:spPr>
        </p:pic>
        <p:sp>
          <p:nvSpPr>
            <p:cNvPr id="10" name="文字方塊 9"/>
            <p:cNvSpPr txBox="1"/>
            <p:nvPr/>
          </p:nvSpPr>
          <p:spPr>
            <a:xfrm>
              <a:off x="2703984" y="4365104"/>
              <a:ext cx="1435968" cy="169277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zh-TW" altLang="en-US" sz="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1403648" y="4365104"/>
              <a:ext cx="565584" cy="207639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zh-TW" altLang="en-US" sz="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" name="文字方塊 7"/>
          <p:cNvSpPr txBox="1"/>
          <p:nvPr/>
        </p:nvSpPr>
        <p:spPr>
          <a:xfrm>
            <a:off x="1005115" y="476672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solidFill>
                  <a:prstClr val="black"/>
                </a:solidFill>
                <a:latin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新增報名資料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940152" y="470574"/>
            <a:ext cx="1872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318117" y="276176"/>
            <a:ext cx="2592288" cy="110799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黃底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欄位皆</a:t>
            </a:r>
            <a:r>
              <a:rPr lang="zh-TW" altLang="en-US" sz="2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可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修改</a:t>
            </a:r>
            <a:endParaRPr lang="en-US" altLang="zh-TW" sz="22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若填寫錯誤或漏填會顯現紅底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4884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070200" y="332656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solidFill>
                  <a:prstClr val="black"/>
                </a:solidFill>
                <a:latin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新增報名資料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6" t="7912"/>
          <a:stretch/>
        </p:blipFill>
        <p:spPr>
          <a:xfrm>
            <a:off x="1036684" y="948119"/>
            <a:ext cx="6991699" cy="557566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11560" y="3833172"/>
            <a:ext cx="2952328" cy="178510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有參加</a:t>
            </a:r>
            <a:r>
              <a:rPr lang="zh-TW" altLang="en-US" sz="2200" b="1" u="sng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縣市政府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辦的競賽得名者，請務必要選擇名次及低收與否，關係到錄取到的志願學校排名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71600" y="2276872"/>
            <a:ext cx="1440160" cy="12961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下箭號 7"/>
          <p:cNvSpPr/>
          <p:nvPr/>
        </p:nvSpPr>
        <p:spPr>
          <a:xfrm>
            <a:off x="1549801" y="3429000"/>
            <a:ext cx="238921" cy="38875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2114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1574256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solidFill>
                  <a:srgbClr val="0033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rgbClr val="003366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特殊表現資料</a:t>
            </a:r>
            <a:endParaRPr lang="zh-TW" altLang="en-US" sz="2600" b="1" dirty="0">
              <a:solidFill>
                <a:srgbClr val="003366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12" b="28099"/>
          <a:stretch/>
        </p:blipFill>
        <p:spPr>
          <a:xfrm>
            <a:off x="1046530" y="1628800"/>
            <a:ext cx="7101736" cy="3510553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899592" y="4293096"/>
            <a:ext cx="2473476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3275856" y="3177000"/>
            <a:ext cx="1728192" cy="25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043608" y="4985300"/>
            <a:ext cx="2952328" cy="110799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有參加</a:t>
            </a:r>
            <a:r>
              <a:rPr lang="zh-TW" altLang="en-US" sz="2200" b="1" u="sng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非縣市政府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辦的競賽得名者，請從此處新增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向下箭號 6"/>
          <p:cNvSpPr/>
          <p:nvPr/>
        </p:nvSpPr>
        <p:spPr>
          <a:xfrm>
            <a:off x="1981849" y="4581128"/>
            <a:ext cx="238921" cy="38875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12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2"/>
          <a:stretch/>
        </p:blipFill>
        <p:spPr>
          <a:xfrm>
            <a:off x="1067338" y="1628800"/>
            <a:ext cx="7116531" cy="453218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1574256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rgbClr val="003366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特殊表現資料</a:t>
            </a:r>
            <a:endParaRPr lang="zh-TW" altLang="en-US" sz="2600" b="1" dirty="0">
              <a:solidFill>
                <a:srgbClr val="003366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03848" y="2420888"/>
            <a:ext cx="4929726" cy="24482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158594" y="5013176"/>
            <a:ext cx="2789670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填寫資料後按 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確定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158594" y="5589240"/>
            <a:ext cx="2789670" cy="6463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若該比賽得獎非名次，請洽各區承辦單位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5549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646264" y="332656"/>
            <a:ext cx="65261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solidFill>
                  <a:prstClr val="black"/>
                </a:solidFill>
                <a:latin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新增報名資料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6" t="7912"/>
          <a:stretch/>
        </p:blipFill>
        <p:spPr>
          <a:xfrm>
            <a:off x="1036684" y="948119"/>
            <a:ext cx="6991699" cy="557566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5436096" y="3930326"/>
            <a:ext cx="2880320" cy="144655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點“選取”職群成績，會跳出小視窗得以選擇開班表，依學生修過的課程填寫成績</a:t>
            </a:r>
            <a:endParaRPr lang="en-US" altLang="zh-TW" sz="22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83968" y="2132855"/>
            <a:ext cx="3024336" cy="14905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下箭號 7"/>
          <p:cNvSpPr/>
          <p:nvPr/>
        </p:nvSpPr>
        <p:spPr>
          <a:xfrm>
            <a:off x="6612779" y="3541575"/>
            <a:ext cx="238921" cy="388751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1040958" y="3606081"/>
            <a:ext cx="3171001" cy="16231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下箭號 9"/>
          <p:cNvSpPr/>
          <p:nvPr/>
        </p:nvSpPr>
        <p:spPr>
          <a:xfrm flipV="1">
            <a:off x="2267744" y="3336752"/>
            <a:ext cx="238921" cy="3082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036684" y="2567311"/>
            <a:ext cx="2760860" cy="76944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此處點</a:t>
            </a:r>
            <a:r>
              <a:rPr lang="en-US" altLang="zh-TW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選取</a:t>
            </a:r>
            <a:r>
              <a:rPr lang="en-US" altLang="zh-TW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2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即可選擇志願學校</a:t>
            </a:r>
            <a:endParaRPr lang="en-US" altLang="zh-TW" sz="22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0810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646264" y="332656"/>
            <a:ext cx="65261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solidFill>
                  <a:prstClr val="black"/>
                </a:solidFill>
                <a:latin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新增報名資料</a:t>
            </a:r>
            <a:endParaRPr lang="zh-TW" altLang="en-US" sz="2800" b="1" dirty="0">
              <a:solidFill>
                <a:srgbClr val="FF0000"/>
              </a:solidFill>
              <a:latin typeface="新細明體" panose="02020500000000000000" pitchFamily="18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6" t="7912"/>
          <a:stretch/>
        </p:blipFill>
        <p:spPr>
          <a:xfrm>
            <a:off x="1036684" y="1021685"/>
            <a:ext cx="6991699" cy="557566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464081" y="2564904"/>
            <a:ext cx="8136904" cy="230832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全部填寫完畢請再次確認是否無誤或漏填</a:t>
            </a:r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完成即可按下“確定”，系統會算出所有數據</a:t>
            </a:r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完成Ａ表的填寫</a:t>
            </a:r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Ｂ表請按照報名表資料填寫即可</a:t>
            </a:r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273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1502248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報名資料處理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瀏覽修改資料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84" r="52170" b="44822"/>
          <a:stretch/>
        </p:blipFill>
        <p:spPr bwMode="auto">
          <a:xfrm>
            <a:off x="611560" y="1693555"/>
            <a:ext cx="8135625" cy="348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611560" y="2780928"/>
            <a:ext cx="1728192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橢圓 3"/>
          <p:cNvSpPr/>
          <p:nvPr/>
        </p:nvSpPr>
        <p:spPr>
          <a:xfrm>
            <a:off x="2699792" y="2672916"/>
            <a:ext cx="792088" cy="6840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3275856" y="3413608"/>
            <a:ext cx="3456384" cy="40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點擊序號可進入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修改頁面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7293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718272" y="260648"/>
            <a:ext cx="6958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anose="02020500000000000000" pitchFamily="18" charset="-120"/>
                <a:ea typeface="新細明體" panose="02020500000000000000" pitchFamily="18" charset="-120"/>
              </a:rPr>
              <a:t>五種</a:t>
            </a:r>
            <a:endParaRPr lang="zh-TW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72" r="52843" b="40414"/>
          <a:stretch/>
        </p:blipFill>
        <p:spPr bwMode="auto">
          <a:xfrm>
            <a:off x="1144177" y="1556792"/>
            <a:ext cx="6958184" cy="3354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/>
          <p:nvPr/>
        </p:nvSpPr>
        <p:spPr>
          <a:xfrm>
            <a:off x="1175390" y="2780928"/>
            <a:ext cx="1524402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" name="群組 3"/>
          <p:cNvGrpSpPr/>
          <p:nvPr/>
        </p:nvGrpSpPr>
        <p:grpSpPr>
          <a:xfrm>
            <a:off x="856145" y="5199166"/>
            <a:ext cx="7748303" cy="1116000"/>
            <a:chOff x="856145" y="5199166"/>
            <a:chExt cx="7748303" cy="1230363"/>
          </a:xfrm>
        </p:grpSpPr>
        <p:sp>
          <p:nvSpPr>
            <p:cNvPr id="3" name="文字方塊 2"/>
            <p:cNvSpPr txBox="1"/>
            <p:nvPr/>
          </p:nvSpPr>
          <p:spPr>
            <a:xfrm>
              <a:off x="856145" y="5229200"/>
              <a:ext cx="1440000" cy="1200329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申請書</a:t>
              </a:r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</a:t>
              </a:r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</a:t>
              </a:r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表</a:t>
              </a:r>
              <a:r>
                <a:rPr lang="en-US" altLang="zh-TW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2433181" y="5215959"/>
              <a:ext cx="1440160" cy="1200329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集體報名</a:t>
              </a:r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文件清單</a:t>
              </a:r>
              <a:endParaRPr lang="en-US" altLang="zh-TW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4010377" y="5215959"/>
              <a:ext cx="1440000" cy="1200329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申請學生</a:t>
              </a:r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名冊</a:t>
              </a:r>
              <a:endParaRPr lang="en-US" altLang="zh-TW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5587413" y="5202693"/>
              <a:ext cx="1440000" cy="1200329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特殊表現</a:t>
              </a:r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清單</a:t>
              </a:r>
              <a:endParaRPr lang="en-US" altLang="zh-TW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7164448" y="5199166"/>
              <a:ext cx="1440000" cy="1200329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國中作業費</a:t>
              </a:r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i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收據</a:t>
              </a:r>
              <a:endPara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4" name="文字方塊 13"/>
          <p:cNvSpPr txBox="1"/>
          <p:nvPr/>
        </p:nvSpPr>
        <p:spPr>
          <a:xfrm>
            <a:off x="1331640" y="980728"/>
            <a:ext cx="7272808" cy="4308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除了申請書要Ａ</a:t>
            </a:r>
            <a:r>
              <a:rPr lang="en-US" altLang="zh-TW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4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橫向列印外，其餘表單皆Ａ</a:t>
            </a:r>
            <a:r>
              <a:rPr lang="en-US" altLang="zh-TW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4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直向列印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9944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列印設定範例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4" t="3569" r="23900" b="29944"/>
          <a:stretch/>
        </p:blipFill>
        <p:spPr bwMode="auto">
          <a:xfrm>
            <a:off x="780996" y="1268760"/>
            <a:ext cx="7746971" cy="532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向下箭號 4"/>
          <p:cNvSpPr/>
          <p:nvPr/>
        </p:nvSpPr>
        <p:spPr>
          <a:xfrm rot="2004211">
            <a:off x="4790749" y="1256431"/>
            <a:ext cx="238921" cy="53318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5112060" y="332656"/>
            <a:ext cx="3672408" cy="11079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預覽列印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時可自由拖曳邊界（即藍色虛線），列印格式才不會跑掉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08104" y="3645024"/>
            <a:ext cx="2880320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907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1" t="19978"/>
          <a:stretch/>
        </p:blipFill>
        <p:spPr>
          <a:xfrm>
            <a:off x="2001100" y="1196752"/>
            <a:ext cx="5141800" cy="5183744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600" b="1" dirty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〈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申請表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(A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B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表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)</a:t>
            </a:r>
            <a:r>
              <a:rPr lang="en-US" altLang="zh-TW" sz="2600" b="1" dirty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〉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308304" y="1916832"/>
            <a:ext cx="1440000" cy="1200329"/>
          </a:xfrm>
          <a:prstGeom prst="wedgeRectCallout">
            <a:avLst>
              <a:gd name="adj1" fmla="val -80364"/>
              <a:gd name="adj2" fmla="val 854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申請書</a:t>
            </a:r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(A</a:t>
            </a:r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r>
              <a:rPr lang="en-US" altLang="zh-TW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1211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3" r="2373"/>
          <a:stretch/>
        </p:blipFill>
        <p:spPr>
          <a:xfrm>
            <a:off x="2581794" y="1196752"/>
            <a:ext cx="3980413" cy="5322206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600" b="1" dirty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〈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集體報名文件清單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〉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6711739" y="2759819"/>
            <a:ext cx="1440160" cy="1200329"/>
          </a:xfrm>
          <a:prstGeom prst="wedgeRectCallout">
            <a:avLst>
              <a:gd name="adj1" fmla="val -77051"/>
              <a:gd name="adj2" fmla="val -35105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集體報名</a:t>
            </a:r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文件清單</a:t>
            </a:r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374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9" t="35566" r="5077"/>
          <a:stretch/>
        </p:blipFill>
        <p:spPr>
          <a:xfrm>
            <a:off x="1403648" y="1556792"/>
            <a:ext cx="6533668" cy="4176464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600" b="1" dirty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〈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申請學生名冊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〉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7236296" y="2780928"/>
            <a:ext cx="1440000" cy="1200329"/>
          </a:xfrm>
          <a:prstGeom prst="wedgeRectCallout">
            <a:avLst>
              <a:gd name="adj1" fmla="val -69032"/>
              <a:gd name="adj2" fmla="val -32953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申請學生</a:t>
            </a:r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名冊</a:t>
            </a:r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03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8" t="35873"/>
          <a:stretch/>
        </p:blipFill>
        <p:spPr>
          <a:xfrm>
            <a:off x="1260235" y="1412922"/>
            <a:ext cx="6623530" cy="393634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600" b="1" dirty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〈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特殊表現清單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〉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7236296" y="2780928"/>
            <a:ext cx="1440000" cy="1200329"/>
          </a:xfrm>
          <a:prstGeom prst="wedgeRectCallout">
            <a:avLst>
              <a:gd name="adj1" fmla="val -69032"/>
              <a:gd name="adj2" fmla="val -32953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特殊</a:t>
            </a:r>
            <a:r>
              <a: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表現</a:t>
            </a:r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清單</a:t>
            </a:r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403648" y="5589240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註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：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3"/>
              </a:rPr>
              <a:t>無特殊表現資料，仍需列印繳交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0754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1" t="19978"/>
          <a:stretch/>
        </p:blipFill>
        <p:spPr>
          <a:xfrm>
            <a:off x="179512" y="332656"/>
            <a:ext cx="4784673" cy="482370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9" t="35566" r="5077"/>
          <a:stretch/>
        </p:blipFill>
        <p:spPr>
          <a:xfrm>
            <a:off x="5004048" y="270092"/>
            <a:ext cx="3830079" cy="244827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8" t="35873"/>
          <a:stretch/>
        </p:blipFill>
        <p:spPr>
          <a:xfrm>
            <a:off x="5076056" y="2852936"/>
            <a:ext cx="3534765" cy="210069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106971" y="3717032"/>
            <a:ext cx="2880320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5004047" y="2132856"/>
            <a:ext cx="2983243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44705" y="4077072"/>
            <a:ext cx="2880320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206648" y="5445224"/>
            <a:ext cx="8404173" cy="7694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注意：每份表單下面都會有查核碼，可以用來核對是否與核章資料的查核碼相同，若有做更動，查核碼會變</a:t>
            </a:r>
            <a:endParaRPr lang="zh-TW" altLang="en-US" sz="2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3799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2" t="31572" b="1"/>
          <a:stretch/>
        </p:blipFill>
        <p:spPr>
          <a:xfrm>
            <a:off x="1815408" y="1853055"/>
            <a:ext cx="5678148" cy="389712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75390" y="620688"/>
            <a:ext cx="6958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報表列印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2600" b="1" dirty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〈</a:t>
            </a:r>
            <a:r>
              <a:rPr lang="zh-TW" altLang="en-US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國中作業費收據</a:t>
            </a:r>
            <a:r>
              <a:rPr lang="en-US" altLang="zh-TW" sz="2600" b="1" dirty="0" smtClean="0">
                <a:solidFill>
                  <a:schemeClr val="accent5">
                    <a:lumMod val="75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〉</a:t>
            </a:r>
            <a:endParaRPr lang="zh-TW" altLang="en-US" sz="2600" b="1" dirty="0">
              <a:solidFill>
                <a:schemeClr val="accent5">
                  <a:lumMod val="75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7308304" y="3140968"/>
            <a:ext cx="1440000" cy="1200329"/>
          </a:xfrm>
          <a:prstGeom prst="wedgeRectCallout">
            <a:avLst>
              <a:gd name="adj1" fmla="val -69032"/>
              <a:gd name="adj2" fmla="val -32953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TW" i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國中作業費</a:t>
            </a:r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收據</a:t>
            </a:r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271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auto">
          <a:xfrm>
            <a:off x="683568" y="2424950"/>
            <a:ext cx="7740352" cy="2092881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algn="l"/>
            <a:r>
              <a:rPr lang="zh-TW" altLang="en-US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國中</a:t>
            </a:r>
            <a:r>
              <a:rPr lang="zh-TW" alt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集體報名系統</a:t>
            </a:r>
            <a:endParaRPr lang="en-US" altLang="zh-TW" sz="5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algn="l"/>
            <a:r>
              <a:rPr lang="zh-TW" altLang="en-US" sz="5000" dirty="0" smtClean="0">
                <a:solidFill>
                  <a:srgbClr val="F4FED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操 作 完 畢</a:t>
            </a:r>
            <a:endParaRPr lang="en-US" altLang="zh-TW" sz="5000" dirty="0" smtClean="0">
              <a:solidFill>
                <a:srgbClr val="F4FED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259632" y="1332057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200" b="1" dirty="0">
                <a:solidFill>
                  <a:srgbClr val="0033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實用技能學程全國聯合報名暨分發</a:t>
            </a:r>
            <a:r>
              <a:rPr lang="zh-TW" altLang="zh-TW" sz="3200" b="1" dirty="0" smtClean="0">
                <a:solidFill>
                  <a:srgbClr val="0033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  <a:endParaRPr lang="en-US" altLang="zh-TW" sz="3200" b="1" dirty="0" smtClean="0">
              <a:solidFill>
                <a:srgbClr val="0033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008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646</Words>
  <Application>Microsoft Office PowerPoint</Application>
  <PresentationFormat>如螢幕大小 (4:3)</PresentationFormat>
  <Paragraphs>128</Paragraphs>
  <Slides>26</Slides>
  <Notes>8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27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黃貴蘭</dc:creator>
  <cp:lastModifiedBy>admin</cp:lastModifiedBy>
  <cp:revision>72</cp:revision>
  <dcterms:created xsi:type="dcterms:W3CDTF">2020-03-30T03:40:57Z</dcterms:created>
  <dcterms:modified xsi:type="dcterms:W3CDTF">2022-05-04T10:24:25Z</dcterms:modified>
</cp:coreProperties>
</file>